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256" r:id="rId2"/>
    <p:sldId id="284" r:id="rId3"/>
    <p:sldId id="286" r:id="rId4"/>
    <p:sldId id="289" r:id="rId5"/>
    <p:sldId id="287" r:id="rId6"/>
    <p:sldId id="288" r:id="rId7"/>
    <p:sldId id="291" r:id="rId8"/>
    <p:sldId id="292" r:id="rId9"/>
    <p:sldId id="273" r:id="rId10"/>
    <p:sldId id="274" r:id="rId11"/>
    <p:sldId id="285" r:id="rId12"/>
    <p:sldId id="268" r:id="rId13"/>
    <p:sldId id="272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D90AAE4-F143-4E67-A2FA-0073BD7DEE48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84045C-0DC2-4C27-929E-CD202933E31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AAE4-F143-4E67-A2FA-0073BD7DEE48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045C-0DC2-4C27-929E-CD202933E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AAE4-F143-4E67-A2FA-0073BD7DEE48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045C-0DC2-4C27-929E-CD202933E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AAE4-F143-4E67-A2FA-0073BD7DEE48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045C-0DC2-4C27-929E-CD202933E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AAE4-F143-4E67-A2FA-0073BD7DEE48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045C-0DC2-4C27-929E-CD202933E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AAE4-F143-4E67-A2FA-0073BD7DEE48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045C-0DC2-4C27-929E-CD202933E31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AAE4-F143-4E67-A2FA-0073BD7DEE48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045C-0DC2-4C27-929E-CD202933E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AAE4-F143-4E67-A2FA-0073BD7DEE48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045C-0DC2-4C27-929E-CD202933E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AAE4-F143-4E67-A2FA-0073BD7DEE48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045C-0DC2-4C27-929E-CD202933E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AAE4-F143-4E67-A2FA-0073BD7DEE48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045C-0DC2-4C27-929E-CD202933E31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AAE4-F143-4E67-A2FA-0073BD7DEE48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045C-0DC2-4C27-929E-CD202933E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D90AAE4-F143-4E67-A2FA-0073BD7DEE48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984045C-0DC2-4C27-929E-CD202933E3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/>
              <a:t>Writing </a:t>
            </a:r>
            <a:r>
              <a:rPr lang="en-US" sz="2400" b="1" dirty="0" smtClean="0"/>
              <a:t>Algebraic Expressions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792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PQuestion"/>
          <p:cNvSpPr>
            <a:spLocks noGrp="1" noChangeArrowheads="1"/>
          </p:cNvSpPr>
          <p:nvPr>
            <p:ph type="title"/>
          </p:nvPr>
        </p:nvSpPr>
        <p:spPr>
          <a:xfrm>
            <a:off x="526416" y="990600"/>
            <a:ext cx="8617583" cy="153289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Which one of the following expressions represents 28 less than three times a number? </a:t>
            </a:r>
          </a:p>
        </p:txBody>
      </p:sp>
      <p:sp>
        <p:nvSpPr>
          <p:cNvPr id="12291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2669540"/>
            <a:ext cx="3733800" cy="304546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 smtClean="0"/>
              <a:t>28 - 3x</a:t>
            </a:r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3x - 28</a:t>
            </a:r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28 + 3x</a:t>
            </a:r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3x + 28</a:t>
            </a:r>
          </a:p>
        </p:txBody>
      </p:sp>
      <p:grpSp>
        <p:nvGrpSpPr>
          <p:cNvPr id="12292" name="AnswerNow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28600" y="4559300"/>
            <a:ext cx="4445000" cy="698500"/>
            <a:chOff x="1480" y="3800"/>
            <a:chExt cx="2800" cy="440"/>
          </a:xfrm>
        </p:grpSpPr>
        <p:sp>
          <p:nvSpPr>
            <p:cNvPr id="12294" name="ANShape"/>
            <p:cNvSpPr>
              <a:spLocks noChangeArrowheads="1"/>
            </p:cNvSpPr>
            <p:nvPr/>
          </p:nvSpPr>
          <p:spPr bwMode="auto">
            <a:xfrm>
              <a:off x="2780" y="3800"/>
              <a:ext cx="200" cy="200"/>
            </a:xfrm>
            <a:prstGeom prst="smileyFace">
              <a:avLst>
                <a:gd name="adj" fmla="val 4653"/>
              </a:avLst>
            </a:prstGeom>
            <a:gradFill rotWithShape="0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5" name="ANText"/>
            <p:cNvSpPr txBox="1">
              <a:spLocks noChangeArrowheads="1"/>
            </p:cNvSpPr>
            <p:nvPr/>
          </p:nvSpPr>
          <p:spPr bwMode="auto">
            <a:xfrm>
              <a:off x="1480" y="3920"/>
              <a:ext cx="2800" cy="32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/>
                <a:t>Answer Now</a:t>
              </a:r>
            </a:p>
          </p:txBody>
        </p:sp>
      </p:grpSp>
      <p:sp>
        <p:nvSpPr>
          <p:cNvPr id="67658" name="CorShape1"/>
          <p:cNvSpPr>
            <a:spLocks/>
          </p:cNvSpPr>
          <p:nvPr>
            <p:custDataLst>
              <p:tags r:id="rId4"/>
            </p:custDataLst>
          </p:nvPr>
        </p:nvSpPr>
        <p:spPr bwMode="auto">
          <a:xfrm rot="10800000">
            <a:off x="672467" y="3200400"/>
            <a:ext cx="292100" cy="292100"/>
          </a:xfrm>
          <a:custGeom>
            <a:avLst/>
            <a:gdLst>
              <a:gd name="T0" fmla="*/ 248285 w 960"/>
              <a:gd name="T1" fmla="*/ 177800 h 1104"/>
              <a:gd name="T2" fmla="*/ 292100 w 960"/>
              <a:gd name="T3" fmla="*/ 88900 h 1104"/>
              <a:gd name="T4" fmla="*/ 175260 w 960"/>
              <a:gd name="T5" fmla="*/ 0 h 1104"/>
              <a:gd name="T6" fmla="*/ 0 w 960"/>
              <a:gd name="T7" fmla="*/ 241300 h 1104"/>
              <a:gd name="T8" fmla="*/ 0 w 960"/>
              <a:gd name="T9" fmla="*/ 292100 h 1104"/>
              <a:gd name="T10" fmla="*/ 189865 w 960"/>
              <a:gd name="T11" fmla="*/ 88900 h 1104"/>
              <a:gd name="T12" fmla="*/ 248285 w 960"/>
              <a:gd name="T13" fmla="*/ 177800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910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27664"/>
            <a:ext cx="6925234" cy="57253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Let’s Practice!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8375769"/>
                  </p:ext>
                </p:extLst>
              </p:nvPr>
            </p:nvGraphicFramePr>
            <p:xfrm>
              <a:off x="914400" y="1752599"/>
              <a:ext cx="7467600" cy="457200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195396"/>
                    <a:gridCol w="3272204"/>
                  </a:tblGrid>
                  <a:tr h="62142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effectLst/>
                            </a:rPr>
                            <a:t>Phrase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34184" marR="34184" marT="34184" marB="34184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effectLst/>
                            </a:rPr>
                            <a:t>Expression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34184" marR="34184" marT="34184" marB="34184"/>
                    </a:tc>
                  </a:tr>
                  <a:tr h="65038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effectLst/>
                            </a:rPr>
                            <a:t>the sum of nine and eight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34184" marR="34184" marT="34184" marB="34184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cs typeface="Times New Roman"/>
                            </a:rPr>
                            <a:t> 9 + 8</a:t>
                          </a:r>
                          <a:endParaRPr lang="en-US" sz="20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34184" marR="34184" marT="34184" marB="34184"/>
                    </a:tc>
                  </a:tr>
                  <a:tr h="622173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kern="1200" dirty="0" smtClean="0">
                              <a:effectLst/>
                            </a:rPr>
                            <a:t> </a:t>
                          </a:r>
                          <a:r>
                            <a:rPr lang="en-US" sz="2000" kern="1200" dirty="0">
                              <a:effectLst/>
                            </a:rPr>
                            <a:t>nine </a:t>
                          </a:r>
                          <a:r>
                            <a:rPr lang="en-US" sz="2000" kern="1200" dirty="0" smtClean="0">
                              <a:effectLst/>
                            </a:rPr>
                            <a:t>decreased</a:t>
                          </a:r>
                          <a:r>
                            <a:rPr lang="en-US" sz="2000" kern="1200" baseline="0" dirty="0" smtClean="0">
                              <a:effectLst/>
                            </a:rPr>
                            <a:t> by </a:t>
                          </a:r>
                          <a:r>
                            <a:rPr lang="en-US" sz="2000" kern="1200" dirty="0" smtClean="0">
                              <a:effectLst/>
                            </a:rPr>
                            <a:t> x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34184" marR="34184" marT="34184" marB="34184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cs typeface="Times New Roman"/>
                            </a:rPr>
                            <a:t> 9 – x</a:t>
                          </a:r>
                          <a:endParaRPr lang="en-US" sz="20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34184" marR="34184" marT="34184" marB="34184"/>
                    </a:tc>
                  </a:tr>
                  <a:tr h="622173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effectLst/>
                            </a:rPr>
                            <a:t>five more than </a:t>
                          </a:r>
                          <a:r>
                            <a:rPr lang="en-US" sz="2000" kern="1200" dirty="0" smtClean="0">
                              <a:effectLst/>
                            </a:rPr>
                            <a:t>three</a:t>
                          </a:r>
                          <a:r>
                            <a:rPr lang="en-US" sz="2000" kern="1200" baseline="0" dirty="0" smtClean="0">
                              <a:effectLst/>
                            </a:rPr>
                            <a:t> times</a:t>
                          </a:r>
                          <a:r>
                            <a:rPr lang="en-US" sz="2000" kern="1200" dirty="0" smtClean="0">
                              <a:effectLst/>
                            </a:rPr>
                            <a:t> x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34184" marR="34184" marT="34184" marB="34184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cs typeface="Times New Roman"/>
                            </a:rPr>
                            <a:t>5</a:t>
                          </a:r>
                          <a:r>
                            <a:rPr lang="en-US" sz="2000" baseline="0" dirty="0" smtClean="0">
                              <a:effectLst/>
                              <a:latin typeface="Calibri"/>
                              <a:cs typeface="Times New Roman"/>
                            </a:rPr>
                            <a:t> + 3x</a:t>
                          </a:r>
                        </a:p>
                      </a:txBody>
                      <a:tcPr marL="34184" marR="34184" marT="34184" marB="34184"/>
                    </a:tc>
                  </a:tr>
                  <a:tr h="622173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effectLst/>
                            </a:rPr>
                            <a:t>the product of </a:t>
                          </a:r>
                          <a:r>
                            <a:rPr lang="en-US" sz="2000" kern="1200" dirty="0" smtClean="0">
                              <a:effectLst/>
                            </a:rPr>
                            <a:t>x</a:t>
                          </a:r>
                          <a:r>
                            <a:rPr lang="en-US" sz="2000" kern="1200" baseline="0" dirty="0" smtClean="0">
                              <a:effectLst/>
                            </a:rPr>
                            <a:t> </a:t>
                          </a:r>
                          <a:r>
                            <a:rPr lang="en-US" sz="2000" kern="1200" dirty="0" smtClean="0">
                              <a:effectLst/>
                            </a:rPr>
                            <a:t>and </a:t>
                          </a:r>
                          <a:r>
                            <a:rPr lang="en-US" sz="2000" kern="1200" dirty="0">
                              <a:effectLst/>
                            </a:rPr>
                            <a:t>6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34184" marR="34184" marT="34184" marB="34184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cs typeface="Times New Roman"/>
                            </a:rPr>
                            <a:t>6x</a:t>
                          </a:r>
                          <a:endParaRPr lang="en-US" sz="20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34184" marR="34184" marT="34184" marB="34184"/>
                    </a:tc>
                  </a:tr>
                  <a:tr h="811497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effectLst/>
                            </a:rPr>
                            <a:t>seven divided by </a:t>
                          </a:r>
                          <a:r>
                            <a:rPr lang="en-US" sz="2000" kern="1200" dirty="0" smtClean="0">
                              <a:effectLst/>
                            </a:rPr>
                            <a:t>two</a:t>
                          </a:r>
                          <a:r>
                            <a:rPr lang="en-US" sz="2000" kern="1200" baseline="0" dirty="0" smtClean="0">
                              <a:effectLst/>
                            </a:rPr>
                            <a:t> times</a:t>
                          </a:r>
                          <a:r>
                            <a:rPr lang="en-US" sz="2000" kern="1200" dirty="0" smtClean="0">
                              <a:effectLst/>
                            </a:rPr>
                            <a:t> x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34184" marR="34184" marT="34184" marB="34184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cs typeface="Times New Roman"/>
                            </a:rPr>
                            <a:t>7 ÷ 2x   or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2</m:t>
                                  </m:r>
                                  <m:r>
                                    <a:rPr lang="en-US" sz="20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𝑥</m:t>
                                  </m:r>
                                </m:den>
                              </m:f>
                            </m:oMath>
                          </a14:m>
                          <a:endParaRPr lang="en-US" sz="20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34184" marR="34184" marT="34184" marB="34184" anchor="ctr"/>
                    </a:tc>
                  </a:tr>
                  <a:tr h="622173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effectLst/>
                            </a:rPr>
                            <a:t>11 less than three times </a:t>
                          </a:r>
                          <a:r>
                            <a:rPr lang="en-US" sz="2000" kern="1200" dirty="0" smtClean="0">
                              <a:effectLst/>
                            </a:rPr>
                            <a:t>x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34184" marR="34184" marT="34184" marB="34184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cs typeface="Times New Roman"/>
                            </a:rPr>
                            <a:t>3x - 11</a:t>
                          </a:r>
                          <a:endParaRPr lang="en-US" sz="20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34184" marR="34184" marT="34184" marB="34184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8375769"/>
                  </p:ext>
                </p:extLst>
              </p:nvPr>
            </p:nvGraphicFramePr>
            <p:xfrm>
              <a:off x="914400" y="1752599"/>
              <a:ext cx="7467600" cy="457200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195396"/>
                    <a:gridCol w="3272204"/>
                  </a:tblGrid>
                  <a:tr h="62142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effectLst/>
                            </a:rPr>
                            <a:t>Phrase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34184" marR="34184" marT="34184" marB="34184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effectLst/>
                            </a:rPr>
                            <a:t>Expression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34184" marR="34184" marT="34184" marB="34184"/>
                    </a:tc>
                  </a:tr>
                  <a:tr h="65038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effectLst/>
                            </a:rPr>
                            <a:t>the sum of nine and eight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34184" marR="34184" marT="34184" marB="34184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cs typeface="Times New Roman"/>
                            </a:rPr>
                            <a:t> 9 + 8</a:t>
                          </a:r>
                          <a:endParaRPr lang="en-US" sz="20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34184" marR="34184" marT="34184" marB="34184"/>
                    </a:tc>
                  </a:tr>
                  <a:tr h="622173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kern="1200" dirty="0" smtClean="0">
                              <a:effectLst/>
                            </a:rPr>
                            <a:t> </a:t>
                          </a:r>
                          <a:r>
                            <a:rPr lang="en-US" sz="2000" kern="1200" dirty="0">
                              <a:effectLst/>
                            </a:rPr>
                            <a:t>nine </a:t>
                          </a:r>
                          <a:r>
                            <a:rPr lang="en-US" sz="2000" kern="1200" dirty="0" smtClean="0">
                              <a:effectLst/>
                            </a:rPr>
                            <a:t>decreased</a:t>
                          </a:r>
                          <a:r>
                            <a:rPr lang="en-US" sz="2000" kern="1200" baseline="0" dirty="0" smtClean="0">
                              <a:effectLst/>
                            </a:rPr>
                            <a:t> by </a:t>
                          </a:r>
                          <a:r>
                            <a:rPr lang="en-US" sz="2000" kern="1200" dirty="0" smtClean="0">
                              <a:effectLst/>
                            </a:rPr>
                            <a:t> x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34184" marR="34184" marT="34184" marB="34184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cs typeface="Times New Roman"/>
                            </a:rPr>
                            <a:t> 9 – x</a:t>
                          </a:r>
                          <a:endParaRPr lang="en-US" sz="20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34184" marR="34184" marT="34184" marB="34184"/>
                    </a:tc>
                  </a:tr>
                  <a:tr h="622173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effectLst/>
                            </a:rPr>
                            <a:t>five more than </a:t>
                          </a:r>
                          <a:r>
                            <a:rPr lang="en-US" sz="2000" kern="1200" dirty="0" smtClean="0">
                              <a:effectLst/>
                            </a:rPr>
                            <a:t>three</a:t>
                          </a:r>
                          <a:r>
                            <a:rPr lang="en-US" sz="2000" kern="1200" baseline="0" dirty="0" smtClean="0">
                              <a:effectLst/>
                            </a:rPr>
                            <a:t> times</a:t>
                          </a:r>
                          <a:r>
                            <a:rPr lang="en-US" sz="2000" kern="1200" dirty="0" smtClean="0">
                              <a:effectLst/>
                            </a:rPr>
                            <a:t> x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34184" marR="34184" marT="34184" marB="34184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cs typeface="Times New Roman"/>
                            </a:rPr>
                            <a:t>5</a:t>
                          </a:r>
                          <a:r>
                            <a:rPr lang="en-US" sz="2000" baseline="0" dirty="0" smtClean="0">
                              <a:effectLst/>
                              <a:latin typeface="Calibri"/>
                              <a:cs typeface="Times New Roman"/>
                            </a:rPr>
                            <a:t> + 3x</a:t>
                          </a:r>
                        </a:p>
                      </a:txBody>
                      <a:tcPr marL="34184" marR="34184" marT="34184" marB="34184"/>
                    </a:tc>
                  </a:tr>
                  <a:tr h="622173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effectLst/>
                            </a:rPr>
                            <a:t>the product of </a:t>
                          </a:r>
                          <a:r>
                            <a:rPr lang="en-US" sz="2000" kern="1200" dirty="0" smtClean="0">
                              <a:effectLst/>
                            </a:rPr>
                            <a:t>x</a:t>
                          </a:r>
                          <a:r>
                            <a:rPr lang="en-US" sz="2000" kern="1200" baseline="0" dirty="0" smtClean="0">
                              <a:effectLst/>
                            </a:rPr>
                            <a:t> </a:t>
                          </a:r>
                          <a:r>
                            <a:rPr lang="en-US" sz="2000" kern="1200" dirty="0" smtClean="0">
                              <a:effectLst/>
                            </a:rPr>
                            <a:t>and </a:t>
                          </a:r>
                          <a:r>
                            <a:rPr lang="en-US" sz="2000" kern="1200" dirty="0">
                              <a:effectLst/>
                            </a:rPr>
                            <a:t>6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34184" marR="34184" marT="34184" marB="34184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cs typeface="Times New Roman"/>
                            </a:rPr>
                            <a:t>6x</a:t>
                          </a:r>
                          <a:endParaRPr lang="en-US" sz="20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34184" marR="34184" marT="34184" marB="34184"/>
                    </a:tc>
                  </a:tr>
                  <a:tr h="811497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effectLst/>
                            </a:rPr>
                            <a:t>seven divided by </a:t>
                          </a:r>
                          <a:r>
                            <a:rPr lang="en-US" sz="2000" kern="1200" dirty="0" smtClean="0">
                              <a:effectLst/>
                            </a:rPr>
                            <a:t>two</a:t>
                          </a:r>
                          <a:r>
                            <a:rPr lang="en-US" sz="2000" kern="1200" baseline="0" dirty="0" smtClean="0">
                              <a:effectLst/>
                            </a:rPr>
                            <a:t> times</a:t>
                          </a:r>
                          <a:r>
                            <a:rPr lang="en-US" sz="2000" kern="1200" dirty="0" smtClean="0">
                              <a:effectLst/>
                            </a:rPr>
                            <a:t> x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34184" marR="34184" marT="34184" marB="34184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4184" marR="34184" marT="34184" marB="34184" anchor="ctr">
                        <a:blipFill rotWithShape="1">
                          <a:blip r:embed="rId2"/>
                          <a:stretch>
                            <a:fillRect l="-128119" t="-390977" b="-76692"/>
                          </a:stretch>
                        </a:blipFill>
                      </a:tcPr>
                    </a:tc>
                  </a:tr>
                  <a:tr h="622173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effectLst/>
                            </a:rPr>
                            <a:t>11 less than three times </a:t>
                          </a:r>
                          <a:r>
                            <a:rPr lang="en-US" sz="2000" kern="1200" dirty="0" smtClean="0">
                              <a:effectLst/>
                            </a:rPr>
                            <a:t>x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34184" marR="34184" marT="34184" marB="34184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cs typeface="Times New Roman"/>
                            </a:rPr>
                            <a:t>3x - 11</a:t>
                          </a:r>
                          <a:endParaRPr lang="en-US" sz="20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34184" marR="34184" marT="34184" marB="34184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79241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2667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normAutofit fontScale="90000"/>
          </a:bodyPr>
          <a:lstStyle/>
          <a:p>
            <a:pPr algn="l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/>
              <a:t> </a:t>
            </a:r>
            <a:r>
              <a:rPr lang="en-US" altLang="en-US" dirty="0" smtClean="0"/>
              <a:t>                                                                         </a:t>
            </a:r>
            <a:r>
              <a:rPr lang="en-US" altLang="en-US" sz="3100" dirty="0" smtClean="0"/>
              <a:t>In groups, using the variables, coefficients, and math operations given, </a:t>
            </a:r>
            <a:r>
              <a:rPr lang="en-US" altLang="en-US" sz="3100" b="1" dirty="0" smtClean="0"/>
              <a:t>write an algebraic expression for….</a:t>
            </a:r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>
                <a:solidFill>
                  <a:schemeClr val="tx1"/>
                </a:solidFill>
              </a:rPr>
              <a:t>1) </a:t>
            </a:r>
            <a:r>
              <a:rPr lang="en-US" altLang="en-US" i="1" dirty="0" smtClean="0">
                <a:solidFill>
                  <a:schemeClr val="tx1"/>
                </a:solidFill>
              </a:rPr>
              <a:t>m</a:t>
            </a:r>
            <a:r>
              <a:rPr lang="en-US" altLang="en-US" dirty="0" smtClean="0">
                <a:solidFill>
                  <a:schemeClr val="tx1"/>
                </a:solidFill>
              </a:rPr>
              <a:t> increased by 5.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696200" cy="2438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normAutofit fontScale="70000" lnSpcReduction="20000"/>
          </a:bodyPr>
          <a:lstStyle/>
          <a:p>
            <a:pPr algn="ctr">
              <a:buFontTx/>
              <a:buNone/>
            </a:pPr>
            <a:endParaRPr lang="en-US" altLang="en-US" sz="4400" b="1" i="1" dirty="0" smtClean="0">
              <a:solidFill>
                <a:srgbClr val="FD020F"/>
              </a:solidFill>
            </a:endParaRPr>
          </a:p>
          <a:p>
            <a:pPr algn="ctr">
              <a:buFontTx/>
              <a:buNone/>
            </a:pPr>
            <a:r>
              <a:rPr lang="en-US" altLang="en-US" sz="4400" b="1" i="1" dirty="0" smtClean="0">
                <a:solidFill>
                  <a:srgbClr val="FD020F"/>
                </a:solidFill>
              </a:rPr>
              <a:t>m </a:t>
            </a:r>
            <a:r>
              <a:rPr lang="en-US" altLang="en-US" sz="4400" b="1" dirty="0" smtClean="0">
                <a:solidFill>
                  <a:srgbClr val="FD020F"/>
                </a:solidFill>
              </a:rPr>
              <a:t>+ 5</a:t>
            </a:r>
            <a:endParaRPr lang="en-US" altLang="en-US" sz="4400" dirty="0" smtClean="0"/>
          </a:p>
          <a:p>
            <a:pPr>
              <a:buFontTx/>
              <a:buNone/>
            </a:pPr>
            <a:endParaRPr lang="en-US" altLang="en-US" sz="4400" dirty="0" smtClean="0"/>
          </a:p>
          <a:p>
            <a:pPr>
              <a:buFontTx/>
              <a:buNone/>
            </a:pPr>
            <a:r>
              <a:rPr lang="en-US" altLang="en-US" sz="5100" i="1" dirty="0" smtClean="0"/>
              <a:t>2) 3 times x.</a:t>
            </a:r>
          </a:p>
          <a:p>
            <a:pPr algn="ctr">
              <a:buFontTx/>
              <a:buNone/>
            </a:pPr>
            <a:r>
              <a:rPr lang="en-US" altLang="en-US" sz="4400" b="1" dirty="0" smtClean="0">
                <a:solidFill>
                  <a:srgbClr val="FD020F"/>
                </a:solidFill>
              </a:rPr>
              <a:t>3x  </a:t>
            </a:r>
            <a:endParaRPr lang="en-US" altLang="en-US" sz="4400" b="1" i="1" dirty="0" smtClean="0">
              <a:solidFill>
                <a:srgbClr val="FD020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832584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90600" y="609600"/>
            <a:ext cx="723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3600" dirty="0"/>
              <a:t>3) </a:t>
            </a:r>
            <a:r>
              <a:rPr lang="en-US" altLang="en-US" sz="3600" dirty="0" smtClean="0"/>
              <a:t>twelve </a:t>
            </a:r>
            <a:r>
              <a:rPr lang="en-US" altLang="en-US" sz="3600" dirty="0"/>
              <a:t>less than </a:t>
            </a:r>
            <a:r>
              <a:rPr lang="en-US" altLang="en-US" sz="3600" dirty="0" smtClean="0"/>
              <a:t>six </a:t>
            </a:r>
            <a:r>
              <a:rPr lang="en-US" altLang="en-US" sz="3600" dirty="0"/>
              <a:t>times n</a:t>
            </a:r>
            <a:r>
              <a:rPr lang="en-US" altLang="en-US" sz="3600" dirty="0" smtClean="0"/>
              <a:t>.</a:t>
            </a:r>
            <a:endParaRPr lang="en-US" altLang="en-US" sz="3600" b="1" dirty="0">
              <a:solidFill>
                <a:srgbClr val="FD020F"/>
              </a:solidFill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3657600" y="1447800"/>
            <a:ext cx="1828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3600" b="1" dirty="0">
                <a:solidFill>
                  <a:srgbClr val="FD020F"/>
                </a:solidFill>
              </a:rPr>
              <a:t>6</a:t>
            </a:r>
            <a:r>
              <a:rPr lang="en-US" altLang="en-US" sz="3600" b="1" i="1" dirty="0" smtClean="0">
                <a:solidFill>
                  <a:srgbClr val="FD020F"/>
                </a:solidFill>
              </a:rPr>
              <a:t>n</a:t>
            </a:r>
            <a:r>
              <a:rPr lang="en-US" altLang="en-US" sz="3600" b="1" dirty="0" smtClean="0">
                <a:solidFill>
                  <a:srgbClr val="FD020F"/>
                </a:solidFill>
              </a:rPr>
              <a:t> </a:t>
            </a:r>
            <a:r>
              <a:rPr lang="en-US" altLang="en-US" sz="3600" b="1" dirty="0">
                <a:solidFill>
                  <a:srgbClr val="FD020F"/>
                </a:solidFill>
              </a:rPr>
              <a:t>- </a:t>
            </a:r>
            <a:r>
              <a:rPr lang="en-US" altLang="en-US" sz="3600" b="1" dirty="0" smtClean="0">
                <a:solidFill>
                  <a:srgbClr val="FD020F"/>
                </a:solidFill>
              </a:rPr>
              <a:t>12</a:t>
            </a:r>
            <a:endParaRPr lang="en-US" altLang="en-US" sz="3600" b="1" dirty="0">
              <a:solidFill>
                <a:srgbClr val="FD020F"/>
              </a:solidFill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990600" y="2362200"/>
            <a:ext cx="7162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/>
              <a:t>4)  </a:t>
            </a:r>
            <a:r>
              <a:rPr lang="en-US" altLang="en-US" sz="3600" dirty="0" smtClean="0"/>
              <a:t>twelve </a:t>
            </a:r>
            <a:r>
              <a:rPr lang="en-US" altLang="en-US" sz="3600" dirty="0"/>
              <a:t>more than </a:t>
            </a:r>
            <a:r>
              <a:rPr lang="en-US" altLang="en-US" sz="3600" dirty="0" smtClean="0"/>
              <a:t>six </a:t>
            </a:r>
            <a:r>
              <a:rPr lang="en-US" altLang="en-US" sz="3600" dirty="0"/>
              <a:t>times n</a:t>
            </a:r>
            <a:r>
              <a:rPr lang="en-US" altLang="en-US" sz="3600" dirty="0" smtClean="0"/>
              <a:t>.</a:t>
            </a:r>
            <a:endParaRPr lang="en-US" altLang="en-US" sz="3600" dirty="0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3657600" y="3276600"/>
            <a:ext cx="1828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FD020F"/>
                </a:solidFill>
              </a:rPr>
              <a:t> 12 + 6n</a:t>
            </a:r>
            <a:endParaRPr lang="en-US" altLang="en-US" sz="3600" b="1" dirty="0">
              <a:solidFill>
                <a:srgbClr val="FD020F"/>
              </a:solidFill>
            </a:endParaRP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990600" y="4114800"/>
            <a:ext cx="7315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/>
              <a:t>5)  the quotient of </a:t>
            </a:r>
            <a:r>
              <a:rPr lang="en-US" altLang="en-US" sz="3600" dirty="0" smtClean="0"/>
              <a:t>x </a:t>
            </a:r>
            <a:r>
              <a:rPr lang="en-US" altLang="en-US" sz="3600" dirty="0"/>
              <a:t>and </a:t>
            </a:r>
            <a:r>
              <a:rPr lang="en-US" altLang="en-US" sz="3600" dirty="0" smtClean="0"/>
              <a:t>twelve.</a:t>
            </a:r>
            <a:endParaRPr lang="en-US" altLang="en-US" sz="3600" dirty="0"/>
          </a:p>
        </p:txBody>
      </p:sp>
      <p:graphicFrame>
        <p:nvGraphicFramePr>
          <p:cNvPr id="6349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472166"/>
              </p:ext>
            </p:extLst>
          </p:nvPr>
        </p:nvGraphicFramePr>
        <p:xfrm>
          <a:off x="4195762" y="4756150"/>
          <a:ext cx="752475" cy="1456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name="Equation" r:id="rId4" imgW="203112" imgH="393529" progId="Equation.DSMT4">
                  <p:embed/>
                </p:oleObj>
              </mc:Choice>
              <mc:Fallback>
                <p:oleObj name="Equation" r:id="rId4" imgW="203112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5762" y="4756150"/>
                        <a:ext cx="752475" cy="14568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514572124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utoUpdateAnimBg="0"/>
      <p:bldP spid="63493" grpId="0" autoUpdateAnimBg="0"/>
      <p:bldP spid="63494" grpId="0" autoUpdateAnimBg="0"/>
      <p:bldP spid="6349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19200"/>
            <a:ext cx="6705600" cy="12192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                                                                              </a:t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>Additional Practice!</a:t>
            </a:r>
            <a:br>
              <a:rPr lang="en-US" sz="3100" dirty="0"/>
            </a:br>
            <a:r>
              <a:rPr lang="en-US" sz="3100" b="1" dirty="0"/>
              <a:t>Write an algebraic expression for each of the </a:t>
            </a:r>
            <a:r>
              <a:rPr lang="en-US" sz="3100" b="1" dirty="0" smtClean="0"/>
              <a:t>following…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1. Subtract </a:t>
            </a:r>
            <a:r>
              <a:rPr lang="en-US" dirty="0"/>
              <a:t>4 from x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r>
              <a:rPr lang="en-US" dirty="0" smtClean="0"/>
              <a:t>2. </a:t>
            </a:r>
            <a:r>
              <a:rPr lang="en-US" dirty="0" smtClean="0"/>
              <a:t>The </a:t>
            </a:r>
            <a:r>
              <a:rPr lang="en-US" dirty="0"/>
              <a:t>product of 2 and </a:t>
            </a:r>
            <a:r>
              <a:rPr lang="en-US" dirty="0" smtClean="0"/>
              <a:t>m</a:t>
            </a:r>
          </a:p>
          <a:p>
            <a:pPr marL="68580" indent="0">
              <a:buNone/>
            </a:pPr>
            <a:r>
              <a:rPr lang="en-US" dirty="0"/>
              <a:t>3. Eight more than a </a:t>
            </a:r>
            <a:r>
              <a:rPr lang="en-US" dirty="0" smtClean="0"/>
              <a:t>twice  w.</a:t>
            </a:r>
          </a:p>
          <a:p>
            <a:pPr marL="68580" indent="0">
              <a:buNone/>
            </a:pPr>
            <a:r>
              <a:rPr lang="en-US" dirty="0"/>
              <a:t>4. Sixteen less than </a:t>
            </a:r>
            <a:r>
              <a:rPr lang="en-US" dirty="0" smtClean="0"/>
              <a:t>twice m.</a:t>
            </a:r>
          </a:p>
          <a:p>
            <a:pPr marL="68580" indent="0">
              <a:buNone/>
            </a:pPr>
            <a:r>
              <a:rPr lang="en-US" dirty="0"/>
              <a:t>5. Five less than a </a:t>
            </a:r>
            <a:r>
              <a:rPr lang="en-US" dirty="0" smtClean="0"/>
              <a:t> t.</a:t>
            </a:r>
          </a:p>
          <a:p>
            <a:pPr marL="68580" indent="0">
              <a:buNone/>
            </a:pPr>
            <a:r>
              <a:rPr lang="en-US" dirty="0"/>
              <a:t>6. </a:t>
            </a:r>
            <a:r>
              <a:rPr lang="en-US" dirty="0" smtClean="0"/>
              <a:t>The </a:t>
            </a:r>
            <a:r>
              <a:rPr lang="en-US" dirty="0"/>
              <a:t>product of </a:t>
            </a:r>
            <a:r>
              <a:rPr lang="en-US" dirty="0" smtClean="0"/>
              <a:t>100 </a:t>
            </a:r>
            <a:r>
              <a:rPr lang="en-US" dirty="0"/>
              <a:t>and </a:t>
            </a:r>
            <a:r>
              <a:rPr lang="en-US" dirty="0" smtClean="0"/>
              <a:t>w</a:t>
            </a:r>
          </a:p>
          <a:p>
            <a:pPr marL="68580" indent="0">
              <a:buNone/>
            </a:pPr>
            <a:r>
              <a:rPr lang="en-US" dirty="0"/>
              <a:t>7. Nine less than the product of </a:t>
            </a:r>
            <a:r>
              <a:rPr lang="en-US" dirty="0" smtClean="0"/>
              <a:t> x and </a:t>
            </a:r>
            <a:r>
              <a:rPr lang="en-US" dirty="0"/>
              <a:t>two. 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80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I convert words into math operations &amp; </a:t>
            </a:r>
            <a:r>
              <a:rPr lang="en-US" dirty="0" smtClean="0"/>
              <a:t>symbols?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7782" y="2323652"/>
            <a:ext cx="6777317" cy="3508977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2800" dirty="0" smtClean="0"/>
              <a:t>WORDS           </a:t>
            </a:r>
            <a:r>
              <a:rPr lang="en-US" sz="2800" dirty="0" smtClean="0"/>
              <a:t>	Algebraic </a:t>
            </a:r>
            <a:r>
              <a:rPr lang="en-US" sz="2800" dirty="0" smtClean="0"/>
              <a:t>Expressions</a:t>
            </a:r>
          </a:p>
          <a:p>
            <a:pPr marL="68580" indent="0" algn="ctr">
              <a:buNone/>
            </a:pPr>
            <a:endParaRPr lang="en-US" sz="2800" dirty="0" smtClean="0"/>
          </a:p>
          <a:p>
            <a:pPr marL="68580" indent="0" algn="ctr">
              <a:buNone/>
            </a:pPr>
            <a:r>
              <a:rPr lang="en-US" sz="2800" dirty="0" smtClean="0"/>
              <a:t>Similar </a:t>
            </a:r>
            <a:r>
              <a:rPr lang="en-US" sz="2800" dirty="0" smtClean="0"/>
              <a:t>to </a:t>
            </a:r>
          </a:p>
          <a:p>
            <a:pPr marL="68580" indent="0">
              <a:buNone/>
            </a:pPr>
            <a:endParaRPr lang="en-US" sz="2800" dirty="0" smtClean="0"/>
          </a:p>
          <a:p>
            <a:pPr marL="68580" indent="0" algn="ctr">
              <a:buNone/>
            </a:pPr>
            <a:r>
              <a:rPr lang="en-US" sz="2800" dirty="0" smtClean="0"/>
              <a:t>Spanish             English </a:t>
            </a:r>
            <a:endParaRPr lang="en-US" sz="2800" dirty="0" smtClean="0"/>
          </a:p>
          <a:p>
            <a:pPr marL="68580" indent="0" algn="ctr">
              <a:buNone/>
            </a:pPr>
            <a:r>
              <a:rPr lang="en-US" sz="1800" b="1" dirty="0" smtClean="0"/>
              <a:t>¡M</a:t>
            </a:r>
            <a:r>
              <a:rPr lang="en-US" sz="1800" b="1" dirty="0" smtClean="0"/>
              <a:t>e </a:t>
            </a:r>
            <a:r>
              <a:rPr lang="en-US" sz="1800" b="1" dirty="0"/>
              <a:t>gusta </a:t>
            </a:r>
            <a:r>
              <a:rPr lang="en-US" sz="1800" b="1" dirty="0" smtClean="0"/>
              <a:t>matemáticas!                   I like math! </a:t>
            </a:r>
            <a:endParaRPr lang="en-US" sz="1800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724150" y="25908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51299" y="4608286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800600" y="5036457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82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Convert the following into an algebraic </a:t>
            </a:r>
            <a:r>
              <a:rPr lang="en-US" dirty="0" smtClean="0"/>
              <a:t>expression.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23652"/>
            <a:ext cx="7772400" cy="4077148"/>
          </a:xfrm>
        </p:spPr>
        <p:txBody>
          <a:bodyPr>
            <a:normAutofit fontScale="92500" lnSpcReduction="10000"/>
          </a:bodyPr>
          <a:lstStyle/>
          <a:p>
            <a:pPr marL="68580" indent="0" algn="ctr">
              <a:buNone/>
            </a:pPr>
            <a:r>
              <a:rPr lang="en-US" dirty="0"/>
              <a:t>Convert the following into an algebraic </a:t>
            </a:r>
            <a:r>
              <a:rPr lang="en-US" dirty="0" smtClean="0"/>
              <a:t>expression.</a:t>
            </a:r>
            <a:endParaRPr lang="en-US" dirty="0"/>
          </a:p>
          <a:p>
            <a:pPr marL="68580" indent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Identify the operation(s) key word(s): </a:t>
            </a:r>
            <a:r>
              <a:rPr lang="en-US" sz="2000" b="1" dirty="0" smtClean="0">
                <a:solidFill>
                  <a:srgbClr val="FF0000"/>
                </a:solidFill>
              </a:rPr>
              <a:t>less than, plus</a:t>
            </a:r>
            <a:r>
              <a:rPr lang="en-US" sz="2000" b="1" dirty="0" smtClean="0">
                <a:solidFill>
                  <a:srgbClr val="FF0000"/>
                </a:solidFill>
              </a:rPr>
              <a:t>, </a:t>
            </a:r>
            <a:r>
              <a:rPr lang="en-US" sz="2000" b="1" dirty="0" smtClean="0">
                <a:solidFill>
                  <a:srgbClr val="FF0000"/>
                </a:solidFill>
              </a:rPr>
              <a:t>sum, </a:t>
            </a:r>
            <a:r>
              <a:rPr lang="en-US" sz="2000" b="1" dirty="0" smtClean="0">
                <a:solidFill>
                  <a:srgbClr val="FF0000"/>
                </a:solidFill>
              </a:rPr>
              <a:t>etc.</a:t>
            </a:r>
            <a:endParaRPr lang="en-US" sz="2000" dirty="0" smtClean="0"/>
          </a:p>
          <a:p>
            <a:pPr marL="68580" indent="0" algn="ctr">
              <a:buNone/>
            </a:pPr>
            <a:endParaRPr lang="en-US" b="1" dirty="0"/>
          </a:p>
          <a:p>
            <a:pPr marL="68580" indent="0" algn="ctr">
              <a:buNone/>
            </a:pPr>
            <a:r>
              <a:rPr lang="en-US" b="1" dirty="0" smtClean="0"/>
              <a:t>Three </a:t>
            </a:r>
            <a:r>
              <a:rPr lang="en-US" b="1" dirty="0" smtClean="0"/>
              <a:t>plus A</a:t>
            </a:r>
          </a:p>
          <a:p>
            <a:pPr marL="68580" indent="0" algn="ctr">
              <a:buNone/>
            </a:pPr>
            <a:endParaRPr lang="en-US" b="1" dirty="0"/>
          </a:p>
          <a:p>
            <a:pPr marL="68580" indent="0" algn="ctr">
              <a:buNone/>
            </a:pPr>
            <a:endParaRPr lang="en-US" b="1" dirty="0" smtClean="0"/>
          </a:p>
          <a:p>
            <a:pPr marL="68580" indent="0" algn="ctr">
              <a:buNone/>
            </a:pPr>
            <a:endParaRPr lang="en-US" b="1" dirty="0"/>
          </a:p>
          <a:p>
            <a:pPr marL="68580" indent="0" algn="ctr">
              <a:buNone/>
            </a:pPr>
            <a:endParaRPr lang="en-US" b="1" dirty="0"/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r>
              <a:rPr lang="en-US" b="1" dirty="0" smtClean="0"/>
              <a:t>Answer: </a:t>
            </a:r>
            <a:r>
              <a:rPr lang="en-US" b="1" dirty="0" smtClean="0"/>
              <a:t>3 + A</a:t>
            </a:r>
            <a:endParaRPr lang="en-US" b="1" dirty="0" smtClean="0"/>
          </a:p>
          <a:p>
            <a:pPr marL="68580" indent="0" algn="ctr">
              <a:buNone/>
            </a:pPr>
            <a:endParaRPr lang="en-US" b="1" dirty="0"/>
          </a:p>
          <a:p>
            <a:pPr marL="68580" indent="0" algn="ctr">
              <a:buNone/>
            </a:pPr>
            <a:endParaRPr lang="en-US" b="1" dirty="0" smtClean="0"/>
          </a:p>
          <a:p>
            <a:pPr marL="68580" indent="0" algn="ctr">
              <a:buNone/>
            </a:pPr>
            <a:endParaRPr lang="en-US" b="1" dirty="0"/>
          </a:p>
          <a:p>
            <a:pPr marL="68580" indent="0" algn="ctr">
              <a:buNone/>
            </a:pPr>
            <a:endParaRPr lang="en-US" b="1" dirty="0" smtClean="0"/>
          </a:p>
          <a:p>
            <a:pPr marL="68580" indent="0" algn="ctr">
              <a:buNone/>
            </a:pPr>
            <a:endParaRPr lang="en-US" b="1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962400" y="43434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648200" y="43434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257800" y="4343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own Arrow 11"/>
          <p:cNvSpPr/>
          <p:nvPr/>
        </p:nvSpPr>
        <p:spPr>
          <a:xfrm>
            <a:off x="5181600" y="4343400"/>
            <a:ext cx="228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657600" y="5450086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3   </a:t>
            </a:r>
            <a:r>
              <a:rPr lang="en-US" b="1" dirty="0" smtClean="0"/>
              <a:t>	</a:t>
            </a:r>
            <a:r>
              <a:rPr lang="en-US" b="1" dirty="0" smtClean="0"/>
              <a:t>  </a:t>
            </a:r>
            <a:r>
              <a:rPr lang="en-US" b="1" dirty="0" smtClean="0">
                <a:solidFill>
                  <a:srgbClr val="FF0000"/>
                </a:solidFill>
              </a:rPr>
              <a:t>+     </a:t>
            </a:r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3" name="Down Arrow 12"/>
          <p:cNvSpPr/>
          <p:nvPr/>
        </p:nvSpPr>
        <p:spPr>
          <a:xfrm>
            <a:off x="4038600" y="4343400"/>
            <a:ext cx="228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762500" y="4343400"/>
            <a:ext cx="228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2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23652"/>
            <a:ext cx="7162800" cy="3772348"/>
          </a:xfrm>
        </p:spPr>
        <p:txBody>
          <a:bodyPr>
            <a:normAutofit lnSpcReduction="10000"/>
          </a:bodyPr>
          <a:lstStyle/>
          <a:p>
            <a:pPr marL="68580" indent="0" algn="ctr">
              <a:buNone/>
            </a:pPr>
            <a:r>
              <a:rPr lang="en-US" sz="2200" dirty="0"/>
              <a:t>Convert the following into an algebraic </a:t>
            </a:r>
            <a:r>
              <a:rPr lang="en-US" sz="2200" dirty="0" smtClean="0"/>
              <a:t>expression.</a:t>
            </a:r>
            <a:endParaRPr lang="en-US" sz="2200" dirty="0"/>
          </a:p>
          <a:p>
            <a:pPr marL="68580" indent="0" algn="ctr">
              <a:buNone/>
            </a:pPr>
            <a:endParaRPr lang="en-US" sz="2200" b="1" dirty="0" smtClean="0"/>
          </a:p>
          <a:p>
            <a:pPr marL="68580" indent="0" algn="ctr">
              <a:buNone/>
            </a:pPr>
            <a:r>
              <a:rPr lang="en-US" sz="2200" b="1" dirty="0" smtClean="0"/>
              <a:t>six </a:t>
            </a:r>
            <a:r>
              <a:rPr lang="en-US" sz="2200" b="1" dirty="0" smtClean="0"/>
              <a:t>decreased by </a:t>
            </a:r>
            <a:r>
              <a:rPr lang="en-US" sz="2200" b="1" dirty="0" smtClean="0"/>
              <a:t>Y</a:t>
            </a:r>
            <a:endParaRPr lang="en-US" sz="2200" dirty="0"/>
          </a:p>
          <a:p>
            <a:pPr marL="68580" indent="0" algn="ctr">
              <a:buNone/>
            </a:pPr>
            <a:endParaRPr lang="en-US" dirty="0"/>
          </a:p>
          <a:p>
            <a:pPr marL="68580" indent="0" algn="ctr">
              <a:buNone/>
            </a:pPr>
            <a:endParaRPr lang="en-US" dirty="0"/>
          </a:p>
          <a:p>
            <a:pPr marL="68580" indent="0" algn="ctr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b="1" dirty="0" smtClean="0"/>
              <a:t>	   </a:t>
            </a:r>
            <a:r>
              <a:rPr lang="en-US" b="1" dirty="0" smtClean="0"/>
              <a:t>	     6</a:t>
            </a:r>
            <a:r>
              <a:rPr lang="en-US" b="1" dirty="0"/>
              <a:t>	</a:t>
            </a:r>
            <a:r>
              <a:rPr lang="en-US" b="1" dirty="0"/>
              <a:t> </a:t>
            </a:r>
            <a:r>
              <a:rPr lang="en-US" b="1" dirty="0" smtClean="0"/>
              <a:t>         </a:t>
            </a:r>
            <a:r>
              <a:rPr lang="en-US" b="1" dirty="0" smtClean="0"/>
              <a:t>-           </a:t>
            </a:r>
            <a:r>
              <a:rPr lang="en-US" b="1" dirty="0" smtClean="0"/>
              <a:t>y</a:t>
            </a:r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r>
              <a:rPr lang="en-US" b="1" dirty="0" smtClean="0"/>
              <a:t>Answer</a:t>
            </a:r>
            <a:r>
              <a:rPr lang="en-US" b="1" dirty="0" smtClean="0"/>
              <a:t>: </a:t>
            </a:r>
            <a:r>
              <a:rPr lang="en-US" b="1" dirty="0" smtClean="0"/>
              <a:t>6 - y</a:t>
            </a:r>
            <a:endParaRPr lang="en-US" b="1" dirty="0" smtClean="0"/>
          </a:p>
        </p:txBody>
      </p:sp>
      <p:sp>
        <p:nvSpPr>
          <p:cNvPr id="7" name="Down Arrow 6"/>
          <p:cNvSpPr/>
          <p:nvPr/>
        </p:nvSpPr>
        <p:spPr>
          <a:xfrm>
            <a:off x="3352800" y="3657600"/>
            <a:ext cx="228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5724071" y="3695700"/>
            <a:ext cx="228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582886" y="3695700"/>
            <a:ext cx="228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6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Another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0375" y="2286000"/>
            <a:ext cx="7186108" cy="3508977"/>
          </a:xfrm>
        </p:spPr>
        <p:txBody>
          <a:bodyPr/>
          <a:lstStyle/>
          <a:p>
            <a:pPr marL="68580" indent="0">
              <a:buNone/>
            </a:pPr>
            <a:r>
              <a:rPr lang="en-US" sz="2200" dirty="0"/>
              <a:t>Convert the following into an algebraic </a:t>
            </a:r>
            <a:r>
              <a:rPr lang="en-US" sz="2200" dirty="0" smtClean="0"/>
              <a:t>expression.</a:t>
            </a:r>
            <a:endParaRPr lang="en-US" sz="2200" dirty="0"/>
          </a:p>
          <a:p>
            <a:pPr marL="68580" indent="0" algn="ctr"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 marL="68580" indent="0" algn="ctr">
              <a:buNone/>
            </a:pPr>
            <a:r>
              <a:rPr lang="en-US" sz="2200" b="1" dirty="0" smtClean="0"/>
              <a:t>Six </a:t>
            </a:r>
            <a:r>
              <a:rPr lang="en-US" sz="2200" b="1" dirty="0" smtClean="0"/>
              <a:t>less than </a:t>
            </a:r>
            <a:r>
              <a:rPr lang="en-US" sz="2200" b="1" dirty="0" smtClean="0"/>
              <a:t>Y</a:t>
            </a:r>
          </a:p>
          <a:p>
            <a:pPr marL="68580" indent="0" algn="ctr">
              <a:buNone/>
            </a:pPr>
            <a:endParaRPr lang="en-US" sz="2200" b="1" dirty="0"/>
          </a:p>
          <a:p>
            <a:pPr marL="68580" indent="0" algn="ctr">
              <a:buNone/>
            </a:pPr>
            <a:endParaRPr lang="en-US" sz="2200" b="1" dirty="0" smtClean="0"/>
          </a:p>
          <a:p>
            <a:pPr marL="68580" indent="0" algn="ctr">
              <a:buNone/>
            </a:pPr>
            <a:endParaRPr lang="en-US" sz="2200" b="1" dirty="0"/>
          </a:p>
          <a:p>
            <a:pPr marL="68580" indent="0" algn="ctr">
              <a:buNone/>
            </a:pPr>
            <a:endParaRPr lang="en-US" sz="2200" b="1" dirty="0" smtClean="0"/>
          </a:p>
          <a:p>
            <a:pPr marL="68580" indent="0" algn="ctr">
              <a:buNone/>
            </a:pPr>
            <a:r>
              <a:rPr lang="en-US" sz="2200" b="1" dirty="0"/>
              <a:t>6</a:t>
            </a:r>
            <a:r>
              <a:rPr lang="en-US" sz="2200" b="1" dirty="0" smtClean="0"/>
              <a:t>         -         Y</a:t>
            </a:r>
            <a:endParaRPr lang="en-US" sz="2200" b="1" dirty="0" smtClean="0"/>
          </a:p>
          <a:p>
            <a:pPr marL="68580" indent="0" algn="ctr">
              <a:buNone/>
            </a:pPr>
            <a:endParaRPr lang="en-US" b="1" dirty="0"/>
          </a:p>
          <a:p>
            <a:pPr marL="68580" indent="0" algn="ctr">
              <a:buNone/>
            </a:pPr>
            <a:endParaRPr lang="en-US" b="1" dirty="0" smtClean="0"/>
          </a:p>
        </p:txBody>
      </p:sp>
      <p:sp>
        <p:nvSpPr>
          <p:cNvPr id="9" name="Down Arrow 8"/>
          <p:cNvSpPr/>
          <p:nvPr/>
        </p:nvSpPr>
        <p:spPr>
          <a:xfrm>
            <a:off x="5410200" y="3775529"/>
            <a:ext cx="228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4639129" y="3775529"/>
            <a:ext cx="228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3810000" y="3775529"/>
            <a:ext cx="228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 6-y is incorrect! The phrase states “</a:t>
            </a:r>
            <a:r>
              <a:rPr lang="en-US" dirty="0" smtClean="0">
                <a:solidFill>
                  <a:srgbClr val="FF0000"/>
                </a:solidFill>
              </a:rPr>
              <a:t>six less than y</a:t>
            </a:r>
            <a:r>
              <a:rPr lang="en-US" dirty="0" smtClean="0"/>
              <a:t>” meaning six “</a:t>
            </a:r>
            <a:r>
              <a:rPr lang="en-US" dirty="0" smtClean="0">
                <a:solidFill>
                  <a:srgbClr val="FF0000"/>
                </a:solidFill>
              </a:rPr>
              <a:t>taken away from</a:t>
            </a:r>
            <a:r>
              <a:rPr lang="en-US" dirty="0" smtClean="0"/>
              <a:t>” y, therefore the correct algebraic expression is…….</a:t>
            </a:r>
          </a:p>
          <a:p>
            <a:pPr marL="68580" indent="0" algn="ctr">
              <a:buNone/>
            </a:pPr>
            <a:r>
              <a:rPr lang="en-US" sz="4000" b="1" dirty="0" smtClean="0"/>
              <a:t>Y - 6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6581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The product of eight and t</a:t>
            </a:r>
          </a:p>
          <a:p>
            <a:pPr marL="68580" indent="0" algn="ctr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68580" indent="0" algn="ctr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marL="68580" indent="0" algn="ctr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68580" indent="0" algn="ctr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Rearrange: 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8 </a:t>
            </a:r>
            <a:r>
              <a:rPr lang="en-US" b="1" dirty="0" smtClean="0">
                <a:solidFill>
                  <a:srgbClr val="FF0000"/>
                </a:solidFill>
              </a:rPr>
              <a:t>x t</a:t>
            </a:r>
            <a:r>
              <a:rPr lang="en-US" b="1" dirty="0" smtClean="0">
                <a:solidFill>
                  <a:schemeClr val="tx1"/>
                </a:solidFill>
              </a:rPr>
              <a:t>                         </a:t>
            </a:r>
            <a:r>
              <a:rPr lang="en-US" sz="2800" b="1" dirty="0" smtClean="0">
                <a:solidFill>
                  <a:srgbClr val="FF0000"/>
                </a:solidFill>
              </a:rPr>
              <a:t>8t    </a:t>
            </a:r>
            <a:r>
              <a:rPr lang="en-US" sz="2800" b="1" dirty="0" smtClean="0">
                <a:solidFill>
                  <a:schemeClr val="tx1"/>
                </a:solidFill>
              </a:rPr>
              <a:t>Answer</a:t>
            </a:r>
          </a:p>
          <a:p>
            <a:pPr marL="68580" indent="0">
              <a:buNone/>
            </a:pPr>
            <a:endParaRPr lang="en-US" sz="1800" b="1" dirty="0" smtClean="0">
              <a:solidFill>
                <a:schemeClr val="tx1"/>
              </a:solidFill>
            </a:endParaRPr>
          </a:p>
          <a:p>
            <a:pPr marL="6858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Same </a:t>
            </a:r>
            <a:r>
              <a:rPr lang="en-US" b="1" dirty="0" smtClean="0">
                <a:solidFill>
                  <a:schemeClr val="tx1"/>
                </a:solidFill>
              </a:rPr>
              <a:t>as saying “eight times t”</a:t>
            </a:r>
          </a:p>
          <a:p>
            <a:pPr marL="68580" indent="0"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403860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 </a:t>
            </a:r>
            <a:r>
              <a:rPr lang="en-US" sz="2000" b="1" dirty="0" smtClean="0">
                <a:solidFill>
                  <a:srgbClr val="FF0000"/>
                </a:solidFill>
              </a:rPr>
              <a:t>X                  8                t                   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927348" y="4800600"/>
            <a:ext cx="1635252" cy="7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92707" y="4615934"/>
            <a:ext cx="1159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or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096000" y="4808042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own Arrow 11"/>
          <p:cNvSpPr/>
          <p:nvPr/>
        </p:nvSpPr>
        <p:spPr>
          <a:xfrm>
            <a:off x="3619500" y="2971800"/>
            <a:ext cx="228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5105400" y="2971800"/>
            <a:ext cx="228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6248400" y="2971800"/>
            <a:ext cx="228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43492" y="2323652"/>
                <a:ext cx="6777317" cy="3924748"/>
              </a:xfrm>
            </p:spPr>
            <p:txBody>
              <a:bodyPr>
                <a:normAutofit lnSpcReduction="10000"/>
              </a:bodyPr>
              <a:lstStyle/>
              <a:p>
                <a:pPr marL="68580" indent="0" algn="ctr">
                  <a:buNone/>
                </a:pPr>
                <a:r>
                  <a:rPr lang="en-US" b="1" dirty="0" smtClean="0"/>
                  <a:t>Five divided by </a:t>
                </a:r>
                <a:r>
                  <a:rPr lang="en-US" b="1" dirty="0" smtClean="0"/>
                  <a:t> x</a:t>
                </a:r>
                <a:endParaRPr lang="en-US" b="1" dirty="0" smtClean="0"/>
              </a:p>
              <a:p>
                <a:pPr marL="68580" indent="0" algn="ctr">
                  <a:buNone/>
                </a:pPr>
                <a:endParaRPr lang="en-US" b="1" dirty="0"/>
              </a:p>
              <a:p>
                <a:pPr marL="68580" indent="0" algn="ctr">
                  <a:buNone/>
                </a:pPr>
                <a:endParaRPr lang="en-US" b="1" dirty="0" smtClean="0"/>
              </a:p>
              <a:p>
                <a:pPr marL="68580" indent="0" algn="ctr">
                  <a:buNone/>
                </a:pPr>
                <a:endParaRPr lang="en-US" b="1" dirty="0"/>
              </a:p>
              <a:p>
                <a:pPr marL="68580" indent="0" algn="ctr">
                  <a:buNone/>
                </a:pPr>
                <a:endParaRPr lang="en-US" b="1" dirty="0" smtClean="0"/>
              </a:p>
              <a:p>
                <a:pPr marL="68580" indent="0" algn="ctr">
                  <a:buNone/>
                </a:pPr>
                <a:endParaRPr lang="en-US" b="1" dirty="0" smtClean="0"/>
              </a:p>
              <a:p>
                <a:pPr marL="68580" indent="0" algn="ctr">
                  <a:buNone/>
                </a:pPr>
                <a:endParaRPr lang="en-US" b="1" dirty="0"/>
              </a:p>
              <a:p>
                <a:pPr marL="68580" indent="0">
                  <a:buNone/>
                </a:pPr>
                <a:r>
                  <a:rPr lang="en-US" sz="1800" dirty="0">
                    <a:solidFill>
                      <a:srgbClr val="FF0000"/>
                    </a:solidFill>
                  </a:rPr>
                  <a:t>*Remember </a:t>
                </a:r>
                <a:r>
                  <a:rPr lang="en-US" sz="1800" b="1" dirty="0">
                    <a:solidFill>
                      <a:schemeClr val="tx1"/>
                    </a:solidFill>
                  </a:rPr>
                  <a:t>÷</a:t>
                </a:r>
                <a:r>
                  <a:rPr lang="en-US" sz="1800" b="1" dirty="0">
                    <a:solidFill>
                      <a:srgbClr val="FF0000"/>
                    </a:solidFill>
                  </a:rPr>
                  <a:t> is also </a:t>
                </a:r>
                <a:r>
                  <a:rPr lang="en-US" sz="1800" b="1" dirty="0">
                    <a:solidFill>
                      <a:schemeClr val="tx1"/>
                    </a:solidFill>
                  </a:rPr>
                  <a:t>/</a:t>
                </a:r>
                <a:endParaRPr lang="en-US" sz="1800" b="1" dirty="0"/>
              </a:p>
              <a:p>
                <a:pPr marL="68580" indent="0" algn="ctr">
                  <a:buNone/>
                </a:pPr>
                <a:r>
                  <a:rPr lang="en-US" b="1" dirty="0" smtClean="0">
                    <a:solidFill>
                      <a:schemeClr val="tx1"/>
                    </a:solidFill>
                  </a:rPr>
                  <a:t>Answer</a:t>
                </a:r>
                <a:r>
                  <a:rPr lang="en-US" b="1" dirty="0">
                    <a:solidFill>
                      <a:schemeClr val="tx1"/>
                    </a:solidFill>
                  </a:rPr>
                  <a:t>: 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 5/x        or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     or       5 ÷ x </a:t>
                </a:r>
                <a:endParaRPr lang="en-US" b="1" dirty="0">
                  <a:solidFill>
                    <a:schemeClr val="tx1"/>
                  </a:solidFill>
                </a:endParaRPr>
              </a:p>
              <a:p>
                <a:pPr marL="68580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 marL="68580" indent="0" algn="ctr">
                  <a:buNone/>
                </a:pPr>
                <a:endParaRPr lang="en-US" b="1" dirty="0" smtClean="0"/>
              </a:p>
              <a:p>
                <a:pPr marL="68580" indent="0" algn="ctr">
                  <a:buNone/>
                </a:pPr>
                <a:endParaRPr lang="en-US" b="1" dirty="0"/>
              </a:p>
              <a:p>
                <a:pPr marL="68580" indent="0" algn="ctr">
                  <a:buNone/>
                </a:pPr>
                <a:endParaRPr lang="en-US" b="1" dirty="0" smtClean="0"/>
              </a:p>
              <a:p>
                <a:pPr marL="68580" indent="0" algn="ctr">
                  <a:buNone/>
                </a:pPr>
                <a:endParaRPr lang="en-US" b="1" dirty="0"/>
              </a:p>
              <a:p>
                <a:pPr marL="68580" indent="0">
                  <a:buNone/>
                </a:pPr>
                <a:endParaRPr lang="en-US" b="1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2" y="2323652"/>
                <a:ext cx="6777317" cy="3924748"/>
              </a:xfrm>
              <a:blipFill rotWithShape="1">
                <a:blip r:embed="rId2"/>
                <a:stretch>
                  <a:fillRect t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971800" y="4295656"/>
            <a:ext cx="3581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       5            ÷        x</a:t>
            </a:r>
            <a:endParaRPr lang="en-US" sz="2200" b="1" dirty="0"/>
          </a:p>
        </p:txBody>
      </p:sp>
      <p:sp>
        <p:nvSpPr>
          <p:cNvPr id="8" name="Down Arrow 7"/>
          <p:cNvSpPr/>
          <p:nvPr/>
        </p:nvSpPr>
        <p:spPr>
          <a:xfrm>
            <a:off x="4648200" y="2971800"/>
            <a:ext cx="228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5448300" y="2971800"/>
            <a:ext cx="228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3505200" y="2971800"/>
            <a:ext cx="228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2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PQuestion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848600" cy="1524000"/>
          </a:xfrm>
        </p:spPr>
        <p:txBody>
          <a:bodyPr>
            <a:normAutofit/>
          </a:bodyPr>
          <a:lstStyle/>
          <a:p>
            <a:r>
              <a:rPr lang="en-US" sz="2700" dirty="0" smtClean="0"/>
              <a:t>Which of the following expressions represents </a:t>
            </a:r>
            <a:br>
              <a:rPr lang="en-US" sz="2700" dirty="0" smtClean="0"/>
            </a:br>
            <a:r>
              <a:rPr lang="en-US" sz="2700" dirty="0" smtClean="0"/>
              <a:t>three times a number decreased by twelve? </a:t>
            </a:r>
          </a:p>
        </p:txBody>
      </p:sp>
      <p:sp>
        <p:nvSpPr>
          <p:cNvPr id="11267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2133600"/>
            <a:ext cx="7467600" cy="2209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/>
              <a:t>3</a:t>
            </a:r>
            <a:r>
              <a:rPr lang="en-US" dirty="0" smtClean="0"/>
              <a:t>x + 12</a:t>
            </a:r>
            <a:endParaRPr lang="en-US" b="1" dirty="0" smtClean="0"/>
          </a:p>
          <a:p>
            <a:pPr marL="609600" indent="-609600">
              <a:buFontTx/>
              <a:buAutoNum type="arabicPeriod"/>
            </a:pPr>
            <a:r>
              <a:rPr lang="en-US" dirty="0"/>
              <a:t>3</a:t>
            </a:r>
            <a:r>
              <a:rPr lang="en-US" dirty="0" smtClean="0"/>
              <a:t>x - 12</a:t>
            </a:r>
            <a:endParaRPr lang="en-US" b="1" dirty="0" smtClean="0"/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12 - 3x</a:t>
            </a:r>
            <a:endParaRPr lang="en-US" b="1" dirty="0" smtClean="0"/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12 + 3x</a:t>
            </a:r>
          </a:p>
        </p:txBody>
      </p:sp>
      <p:sp>
        <p:nvSpPr>
          <p:cNvPr id="66673" name="CorShape1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10800000">
            <a:off x="609600" y="2743200"/>
            <a:ext cx="292100" cy="292100"/>
          </a:xfrm>
          <a:custGeom>
            <a:avLst/>
            <a:gdLst>
              <a:gd name="T0" fmla="*/ 248285 w 960"/>
              <a:gd name="T1" fmla="*/ 177800 h 1104"/>
              <a:gd name="T2" fmla="*/ 292100 w 960"/>
              <a:gd name="T3" fmla="*/ 88900 h 1104"/>
              <a:gd name="T4" fmla="*/ 175260 w 960"/>
              <a:gd name="T5" fmla="*/ 0 h 1104"/>
              <a:gd name="T6" fmla="*/ 0 w 960"/>
              <a:gd name="T7" fmla="*/ 241300 h 1104"/>
              <a:gd name="T8" fmla="*/ 0 w 960"/>
              <a:gd name="T9" fmla="*/ 292100 h 1104"/>
              <a:gd name="T10" fmla="*/ 189865 w 960"/>
              <a:gd name="T11" fmla="*/ 88900 h 1104"/>
              <a:gd name="T12" fmla="*/ 248285 w 960"/>
              <a:gd name="T13" fmla="*/ 177800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69" name="AnswerNow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28600" y="4559300"/>
            <a:ext cx="4445000" cy="698500"/>
            <a:chOff x="1480" y="3800"/>
            <a:chExt cx="2800" cy="440"/>
          </a:xfrm>
        </p:grpSpPr>
        <p:sp>
          <p:nvSpPr>
            <p:cNvPr id="11270" name="ANShape"/>
            <p:cNvSpPr>
              <a:spLocks noChangeArrowheads="1"/>
            </p:cNvSpPr>
            <p:nvPr/>
          </p:nvSpPr>
          <p:spPr bwMode="auto">
            <a:xfrm>
              <a:off x="2780" y="3800"/>
              <a:ext cx="200" cy="200"/>
            </a:xfrm>
            <a:prstGeom prst="smileyFace">
              <a:avLst>
                <a:gd name="adj" fmla="val 4653"/>
              </a:avLst>
            </a:prstGeom>
            <a:gradFill rotWithShape="0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ANText"/>
            <p:cNvSpPr txBox="1">
              <a:spLocks noChangeArrowheads="1"/>
            </p:cNvSpPr>
            <p:nvPr/>
          </p:nvSpPr>
          <p:spPr bwMode="auto">
            <a:xfrm>
              <a:off x="1480" y="3920"/>
              <a:ext cx="2800" cy="32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/>
                <a:t>Answer Now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74994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7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E959E12444A4CAB961A26933AAA6C1D"/>
  <p:tag name="SLIDEID" val="CE959E12444A4CAB961A26933AAA6C1D"/>
  <p:tag name="SLIDEORDER" val="1"/>
  <p:tag name="SLIDETYPE" val="Q"/>
  <p:tag name="DEMOGRAPHIC" val="False"/>
  <p:tag name="SPEEDSCORING" val="False"/>
  <p:tag name="VALUES" val="Incorrect¤Correct¤Incorrect¤Incorrect"/>
  <p:tag name="QUESTIONALIAS" val="Which of the following expressions represents 7 times a number decreased by 13? "/>
  <p:tag name="ANSWERSALIAS" val="7x + 13¤7x - 13¤13 - 7x¤13 + 7x"/>
  <p:tag name="RESPONSESGATHERED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4"/>
  <p:tag name="FONTSIZE" val="32"/>
  <p:tag name="BULLETTYPE" val="ppBulletArabicPerio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1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CE959E12444A4CAB961A26933AAA6C1D"/>
  <p:tag name="SLIDETYPE" val="Q"/>
  <p:tag name="DEMOGRAPHIC" val="False"/>
  <p:tag name="SPEEDSCORING" val="False"/>
  <p:tag name="SLIDEORDER" val="2"/>
  <p:tag name="SLIDEGUID" val="FCEF250495F8404FA4CD36F6CB17F7D1"/>
  <p:tag name="VALUES" val="Incorrect¤Correct¤Incorrect¤Incorrect"/>
  <p:tag name="QUESTIONALIAS" val="Which one of the following expressions represents 28 less than three times a number? "/>
  <p:tag name="ANSWERSALIAS" val="28 - 3x¤3x - 28¤28 + 3x¤3x + 28"/>
  <p:tag name="RESPONSESGATHER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4"/>
  <p:tag name="FONTSIZE" val="32"/>
  <p:tag name="BULLETTYPE" val="ppBulletArabicPerio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1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1305</TotalTime>
  <Words>388</Words>
  <Application>Microsoft Office PowerPoint</Application>
  <PresentationFormat>On-screen Show (4:3)</PresentationFormat>
  <Paragraphs>115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Austin</vt:lpstr>
      <vt:lpstr>Equation</vt:lpstr>
      <vt:lpstr>Writing Algebraic Expressions</vt:lpstr>
      <vt:lpstr>How do I convert words into math operations &amp; symbols?</vt:lpstr>
      <vt:lpstr>Convert the following into an algebraic expression.</vt:lpstr>
      <vt:lpstr>PowerPoint Presentation</vt:lpstr>
      <vt:lpstr>Let’s Try Another One</vt:lpstr>
      <vt:lpstr>Actually…</vt:lpstr>
      <vt:lpstr>PowerPoint Presentation</vt:lpstr>
      <vt:lpstr>PowerPoint Presentation</vt:lpstr>
      <vt:lpstr>Which of the following expressions represents  three times a number decreased by twelve? </vt:lpstr>
      <vt:lpstr>Which one of the following expressions represents 28 less than three times a number? </vt:lpstr>
      <vt:lpstr>Let’s Practice!</vt:lpstr>
      <vt:lpstr>                                                                             In groups, using the variables, coefficients, and math operations given, write an algebraic expression for….  1) m increased by 5.</vt:lpstr>
      <vt:lpstr>PowerPoint Presentation</vt:lpstr>
      <vt:lpstr>                                                                                      Additional Practice! Write an algebraic expression for each of the following…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J Simone</cp:lastModifiedBy>
  <cp:revision>101</cp:revision>
  <dcterms:created xsi:type="dcterms:W3CDTF">2012-11-02T23:33:52Z</dcterms:created>
  <dcterms:modified xsi:type="dcterms:W3CDTF">2014-01-21T06:31:00Z</dcterms:modified>
</cp:coreProperties>
</file>