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6" r:id="rId5"/>
    <p:sldId id="261" r:id="rId6"/>
    <p:sldId id="265" r:id="rId7"/>
    <p:sldId id="258" r:id="rId8"/>
    <p:sldId id="260" r:id="rId9"/>
    <p:sldId id="263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2740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B01E1DD-FECD-4602-B15B-237BB8379B00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7DE979-86C3-4F23-BC92-2D7B0C3AE9AF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E1DD-FECD-4602-B15B-237BB8379B00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DE979-86C3-4F23-BC92-2D7B0C3AE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E1DD-FECD-4602-B15B-237BB8379B00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DE979-86C3-4F23-BC92-2D7B0C3AE9A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01E1DD-FECD-4602-B15B-237BB8379B00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67DE979-86C3-4F23-BC92-2D7B0C3AE9A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E1DD-FECD-4602-B15B-237BB8379B00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7DE979-86C3-4F23-BC92-2D7B0C3AE9A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B01E1DD-FECD-4602-B15B-237BB8379B00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67DE979-86C3-4F23-BC92-2D7B0C3AE9A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B01E1DD-FECD-4602-B15B-237BB8379B00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67DE979-86C3-4F23-BC92-2D7B0C3AE9A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E1DD-FECD-4602-B15B-237BB8379B00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7DE979-86C3-4F23-BC92-2D7B0C3AE9A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E1DD-FECD-4602-B15B-237BB8379B00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7DE979-86C3-4F23-BC92-2D7B0C3AE9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B01E1DD-FECD-4602-B15B-237BB8379B00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67DE979-86C3-4F23-BC92-2D7B0C3AE9A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BB01E1DD-FECD-4602-B15B-237BB8379B00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467DE979-86C3-4F23-BC92-2D7B0C3AE9A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BB01E1DD-FECD-4602-B15B-237BB8379B00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467DE979-86C3-4F23-BC92-2D7B0C3AE9A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688340"/>
          </a:xfrm>
        </p:spPr>
        <p:txBody>
          <a:bodyPr/>
          <a:lstStyle/>
          <a:p>
            <a:r>
              <a:rPr lang="en-US" sz="2000" dirty="0" smtClean="0">
                <a:latin typeface="Century Gothic" pitchFamily="34" charset="0"/>
              </a:rPr>
              <a:t>Unit 1 Key Terms</a:t>
            </a:r>
            <a:endParaRPr lang="en-US" sz="2000" dirty="0">
              <a:latin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Century Gothic" pitchFamily="34" charset="0"/>
              </a:rPr>
              <a:t>Vocabulary</a:t>
            </a: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173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505200"/>
            <a:ext cx="853344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entury Gothic" pitchFamily="34" charset="0"/>
              </a:rPr>
              <a:t>All real numbers including positive and negative integers, 0, fractions &amp; decimals.</a:t>
            </a:r>
          </a:p>
          <a:p>
            <a:pPr algn="ctr"/>
            <a:endParaRPr lang="en-US" dirty="0">
              <a:latin typeface="Century Gothic" pitchFamily="34" charset="0"/>
            </a:endParaRPr>
          </a:p>
          <a:p>
            <a:pPr algn="ctr"/>
            <a:r>
              <a:rPr lang="en-US" sz="3200" dirty="0" smtClean="0">
                <a:latin typeface="Century Gothic" pitchFamily="34" charset="0"/>
              </a:rPr>
              <a:t>Rational Numbers can be rewritten as a fraction of two integers, a terminating decimal or a repeating decimal.</a:t>
            </a:r>
            <a:endParaRPr lang="en-US" sz="32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04800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Century Gothic" pitchFamily="34" charset="0"/>
              </a:rPr>
              <a:t>r</a:t>
            </a:r>
            <a:r>
              <a:rPr lang="en-US" sz="6600" b="1" dirty="0" smtClean="0">
                <a:latin typeface="Century Gothic" pitchFamily="34" charset="0"/>
              </a:rPr>
              <a:t>ational </a:t>
            </a:r>
          </a:p>
          <a:p>
            <a:pPr algn="ctr"/>
            <a:r>
              <a:rPr lang="en-US" sz="6600" b="1" dirty="0">
                <a:latin typeface="Century Gothic" pitchFamily="34" charset="0"/>
              </a:rPr>
              <a:t>n</a:t>
            </a:r>
            <a:r>
              <a:rPr lang="en-US" sz="6600" b="1" dirty="0" smtClean="0">
                <a:latin typeface="Century Gothic" pitchFamily="34" charset="0"/>
              </a:rPr>
              <a:t>umbers</a:t>
            </a:r>
            <a:endParaRPr lang="en-US" sz="6600" dirty="0">
              <a:latin typeface="Century Gothic" pitchFamily="34" charset="0"/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799"/>
          <a:stretch/>
        </p:blipFill>
        <p:spPr bwMode="auto">
          <a:xfrm>
            <a:off x="5334000" y="291352"/>
            <a:ext cx="3276600" cy="318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581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124818"/>
            <a:ext cx="8533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itchFamily="34" charset="0"/>
              </a:rPr>
              <a:t>Reflection</a:t>
            </a:r>
            <a:r>
              <a:rPr lang="en-US" sz="3600" dirty="0" smtClean="0">
                <a:latin typeface="Century Gothic" pitchFamily="34" charset="0"/>
              </a:rPr>
              <a:t> is a mirror view of a point on the coordinate plane that is the same distance from the x-axis &amp; the y-axis, but in a different quadrant.</a:t>
            </a:r>
            <a:endParaRPr lang="en-US" sz="3600" dirty="0">
              <a:latin typeface="Century Gothic" pitchFamily="34" charset="0"/>
            </a:endParaRPr>
          </a:p>
        </p:txBody>
      </p:sp>
      <p:pic>
        <p:nvPicPr>
          <p:cNvPr id="8194" name="Picture 2" descr="http://studentweb.wilkes.edu/jennifer.werner/FinalProjectWerner/reflection%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724" y="122704"/>
            <a:ext cx="4239830" cy="399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4106" y="1611446"/>
            <a:ext cx="4141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 Gothic" pitchFamily="34" charset="0"/>
              </a:rPr>
              <a:t>reflection</a:t>
            </a:r>
            <a:endParaRPr lang="en-US" sz="6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69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370522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106" y="560931"/>
            <a:ext cx="3100387" cy="1674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2971800"/>
            <a:ext cx="800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The distance of a number from zero on the number line. </a:t>
            </a:r>
          </a:p>
          <a:p>
            <a:pPr algn="ctr"/>
            <a:endParaRPr lang="en-US" sz="4000" dirty="0">
              <a:latin typeface="Century Gothic" pitchFamily="34" charset="0"/>
            </a:endParaRPr>
          </a:p>
          <a:p>
            <a:pPr algn="ctr"/>
            <a:r>
              <a:rPr lang="en-US" sz="4000" dirty="0" smtClean="0">
                <a:latin typeface="Century Gothic" pitchFamily="34" charset="0"/>
              </a:rPr>
              <a:t>Anything inside the </a:t>
            </a:r>
            <a:r>
              <a:rPr lang="en-US" sz="4000" b="1" dirty="0" smtClean="0">
                <a:latin typeface="Century Gothic" pitchFamily="34" charset="0"/>
              </a:rPr>
              <a:t>Absolute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b="1" dirty="0" smtClean="0">
                <a:latin typeface="Century Gothic" pitchFamily="34" charset="0"/>
              </a:rPr>
              <a:t>Value</a:t>
            </a:r>
            <a:r>
              <a:rPr lang="en-US" sz="4000" dirty="0" smtClean="0">
                <a:latin typeface="Century Gothic" pitchFamily="34" charset="0"/>
              </a:rPr>
              <a:t> bars is always positive</a:t>
            </a:r>
            <a:r>
              <a:rPr lang="en-US" sz="4000" dirty="0">
                <a:latin typeface="Century Gothic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50316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505200"/>
            <a:ext cx="85334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entury Gothic" pitchFamily="34" charset="0"/>
              </a:rPr>
              <a:t>A pair of numbers that gives an exact location on a coordinate plane. The x value tells the position of the point on the x-axis. The y value tells the position of the point on the y-axis.</a:t>
            </a:r>
            <a:endParaRPr lang="en-US" sz="3600" dirty="0">
              <a:latin typeface="Century Gothic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79" y="609600"/>
            <a:ext cx="8568504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77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505200"/>
            <a:ext cx="8533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entury Gothic" pitchFamily="34" charset="0"/>
              </a:rPr>
              <a:t>An area where the x-axis and the y-axis intersect at the origin. </a:t>
            </a:r>
          </a:p>
          <a:p>
            <a:pPr algn="ctr"/>
            <a:r>
              <a:rPr lang="en-US" sz="3600" dirty="0" smtClean="0">
                <a:latin typeface="Century Gothic" pitchFamily="34" charset="0"/>
              </a:rPr>
              <a:t>Coordinate Pairs (x, y) are plotted on the </a:t>
            </a:r>
            <a:r>
              <a:rPr lang="en-US" sz="3600" b="1" dirty="0" smtClean="0">
                <a:latin typeface="Century Gothic" pitchFamily="34" charset="0"/>
              </a:rPr>
              <a:t>Coordinate Plane.</a:t>
            </a:r>
            <a:endParaRPr lang="en-US" sz="3600" b="1" dirty="0">
              <a:latin typeface="Century Gothic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399"/>
            <a:ext cx="8469023" cy="2272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7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505200"/>
            <a:ext cx="8533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itchFamily="34" charset="0"/>
              </a:rPr>
              <a:t>Greater Than </a:t>
            </a:r>
            <a:r>
              <a:rPr lang="en-US" sz="3600" dirty="0" smtClean="0">
                <a:latin typeface="Century Gothic" pitchFamily="34" charset="0"/>
              </a:rPr>
              <a:t>is used to compare two numbers in an inequality statement when the first number is larger than the second number.</a:t>
            </a:r>
            <a:endParaRPr lang="en-US" sz="3600" dirty="0">
              <a:latin typeface="Century Gothic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799"/>
            <a:ext cx="8610600" cy="231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5298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191000"/>
            <a:ext cx="8533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entury Gothic" pitchFamily="34" charset="0"/>
              </a:rPr>
              <a:t>A math sentence that compares two unequal numbers or expressions using one of the symbols: &lt;, &gt;, </a:t>
            </a:r>
            <a:r>
              <a:rPr lang="en-US" sz="3600" u="sng" dirty="0" smtClean="0">
                <a:latin typeface="Century Gothic" pitchFamily="34" charset="0"/>
              </a:rPr>
              <a:t>&lt;</a:t>
            </a:r>
            <a:r>
              <a:rPr lang="en-US" sz="3600" dirty="0" smtClean="0">
                <a:latin typeface="Century Gothic" pitchFamily="34" charset="0"/>
              </a:rPr>
              <a:t>, </a:t>
            </a:r>
            <a:r>
              <a:rPr lang="en-US" sz="3600" u="sng" dirty="0" smtClean="0">
                <a:latin typeface="Century Gothic" pitchFamily="34" charset="0"/>
              </a:rPr>
              <a:t>&gt;</a:t>
            </a:r>
            <a:r>
              <a:rPr lang="en-US" sz="3600" dirty="0">
                <a:latin typeface="Century Gothic" pitchFamily="34" charset="0"/>
              </a:rPr>
              <a:t> </a:t>
            </a:r>
            <a:r>
              <a:rPr lang="en-US" sz="3600" dirty="0" smtClean="0">
                <a:latin typeface="Century Gothic" pitchFamily="34" charset="0"/>
              </a:rPr>
              <a:t>or ≠</a:t>
            </a:r>
            <a:endParaRPr lang="en-US" sz="3600" dirty="0">
              <a:latin typeface="Century Gothic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999" y="1561258"/>
            <a:ext cx="2729753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05181" y="457200"/>
            <a:ext cx="3186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8 &gt; -2</a:t>
            </a:r>
            <a:endParaRPr lang="en-US" sz="40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5720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Century Gothic" pitchFamily="34" charset="0"/>
              </a:rPr>
              <a:t>inequality Statement</a:t>
            </a:r>
            <a:endParaRPr lang="en-US" sz="72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053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3253"/>
            <a:ext cx="8914448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2936866"/>
            <a:ext cx="85334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entury Gothic" pitchFamily="34" charset="0"/>
              </a:rPr>
              <a:t>A fancy way to say Whole Number.</a:t>
            </a:r>
          </a:p>
          <a:p>
            <a:pPr algn="ctr"/>
            <a:r>
              <a:rPr lang="en-US" sz="3600" dirty="0" smtClean="0">
                <a:latin typeface="Century Gothic" pitchFamily="34" charset="0"/>
              </a:rPr>
              <a:t> </a:t>
            </a:r>
          </a:p>
          <a:p>
            <a:pPr algn="ctr"/>
            <a:r>
              <a:rPr lang="en-US" sz="3600" b="1" dirty="0" smtClean="0">
                <a:latin typeface="Century Gothic" pitchFamily="34" charset="0"/>
              </a:rPr>
              <a:t>Integers</a:t>
            </a:r>
            <a:r>
              <a:rPr lang="en-US" sz="3600" dirty="0" smtClean="0">
                <a:latin typeface="Century Gothic" pitchFamily="34" charset="0"/>
              </a:rPr>
              <a:t> can be positive or negative whole numbers. </a:t>
            </a:r>
          </a:p>
          <a:p>
            <a:pPr algn="ctr"/>
            <a:endParaRPr lang="en-US" sz="3600" dirty="0" smtClean="0">
              <a:latin typeface="Century Gothic" pitchFamily="34" charset="0"/>
            </a:endParaRPr>
          </a:p>
          <a:p>
            <a:pPr algn="ctr"/>
            <a:r>
              <a:rPr lang="en-US" sz="3600" dirty="0" smtClean="0">
                <a:latin typeface="Century Gothic" pitchFamily="34" charset="0"/>
              </a:rPr>
              <a:t>The number zero is also an </a:t>
            </a:r>
            <a:r>
              <a:rPr lang="en-US" sz="3600" b="1" dirty="0" smtClean="0">
                <a:latin typeface="Century Gothic" pitchFamily="34" charset="0"/>
              </a:rPr>
              <a:t>integer</a:t>
            </a:r>
            <a:r>
              <a:rPr lang="en-US" sz="3600" dirty="0" smtClean="0">
                <a:latin typeface="Century Gothic" pitchFamily="34" charset="0"/>
              </a:rPr>
              <a:t>.</a:t>
            </a:r>
            <a:endParaRPr lang="en-US" sz="3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37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505200"/>
            <a:ext cx="8533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itchFamily="34" charset="0"/>
              </a:rPr>
              <a:t>Less Than </a:t>
            </a:r>
            <a:r>
              <a:rPr lang="en-US" sz="3600" dirty="0" smtClean="0">
                <a:latin typeface="Century Gothic" pitchFamily="34" charset="0"/>
              </a:rPr>
              <a:t>is used to compare two numbers in an inequality statement when the first number is smaller than the second number.</a:t>
            </a:r>
            <a:endParaRPr lang="en-US" sz="3600" dirty="0">
              <a:latin typeface="Century Gothic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48" y="609600"/>
            <a:ext cx="89991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942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86200"/>
            <a:ext cx="8533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entury Gothic" pitchFamily="34" charset="0"/>
              </a:rPr>
              <a:t>The four sections of a coordinate plane that are created by the intersection of the x-axis &amp; the y-axis.</a:t>
            </a:r>
            <a:endParaRPr lang="en-US" sz="3600" dirty="0">
              <a:latin typeface="Century Gothic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1" y="304800"/>
            <a:ext cx="8584460" cy="2376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661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281</TotalTime>
  <Words>282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BlackTie</vt:lpstr>
      <vt:lpstr>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Vocabulary</dc:title>
  <dc:creator>J Simone</dc:creator>
  <cp:lastModifiedBy>J Simone</cp:lastModifiedBy>
  <cp:revision>6</cp:revision>
  <dcterms:created xsi:type="dcterms:W3CDTF">2013-09-02T17:36:24Z</dcterms:created>
  <dcterms:modified xsi:type="dcterms:W3CDTF">2013-09-02T22:18:09Z</dcterms:modified>
</cp:coreProperties>
</file>