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8" r:id="rId12"/>
    <p:sldId id="267" r:id="rId13"/>
    <p:sldId id="274" r:id="rId14"/>
    <p:sldId id="275" r:id="rId15"/>
    <p:sldId id="269" r:id="rId16"/>
    <p:sldId id="270" r:id="rId17"/>
    <p:sldId id="271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  <a:srgbClr val="E12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95118-6887-419C-B311-F16E81790C9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F72DBF-8278-4C6F-8070-D7844530080A}">
      <dgm:prSet phldrT="[Text]" custT="1"/>
      <dgm:spPr/>
      <dgm:t>
        <a:bodyPr/>
        <a:lstStyle/>
        <a:p>
          <a:endParaRPr lang="en-US" sz="1600" b="1" dirty="0" smtClean="0">
            <a:solidFill>
              <a:srgbClr val="FF0101"/>
            </a:solidFill>
            <a:latin typeface="Century Gothic" pitchFamily="34" charset="0"/>
          </a:endParaRPr>
        </a:p>
        <a:p>
          <a:r>
            <a:rPr lang="en-US" sz="1400" b="1" dirty="0" smtClean="0">
              <a:solidFill>
                <a:schemeClr val="bg1"/>
              </a:solidFill>
              <a:latin typeface="Century Gothic" pitchFamily="34" charset="0"/>
            </a:rPr>
            <a:t>Collecting</a:t>
          </a:r>
          <a:endParaRPr lang="en-US" sz="12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5DD0C24A-C388-4EAC-A056-154A6CB98763}" type="parTrans" cxnId="{27ACB91F-C233-4C1C-B95C-F29012DAF8AA}">
      <dgm:prSet/>
      <dgm:spPr/>
      <dgm:t>
        <a:bodyPr/>
        <a:lstStyle/>
        <a:p>
          <a:endParaRPr lang="en-US"/>
        </a:p>
      </dgm:t>
    </dgm:pt>
    <dgm:pt modelId="{C125A7A3-69AC-4716-A353-60C8D50C3AA4}" type="sibTrans" cxnId="{27ACB91F-C233-4C1C-B95C-F29012DAF8AA}">
      <dgm:prSet/>
      <dgm:spPr/>
      <dgm:t>
        <a:bodyPr/>
        <a:lstStyle/>
        <a:p>
          <a:endParaRPr lang="en-US"/>
        </a:p>
      </dgm:t>
    </dgm:pt>
    <dgm:pt modelId="{2A80C61C-BA73-4C12-928C-8CF367391B1F}">
      <dgm:prSet phldrT="[Text]"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Ask a </a:t>
          </a:r>
          <a:r>
            <a:rPr lang="en-US" dirty="0" smtClean="0">
              <a:latin typeface="Century Gothic" pitchFamily="34" charset="0"/>
            </a:rPr>
            <a:t>statistical </a:t>
          </a:r>
          <a:r>
            <a:rPr lang="en-US" dirty="0" smtClean="0">
              <a:latin typeface="Century Gothic" pitchFamily="34" charset="0"/>
            </a:rPr>
            <a:t>question</a:t>
          </a:r>
          <a:endParaRPr lang="en-US" dirty="0">
            <a:latin typeface="Century Gothic" pitchFamily="34" charset="0"/>
          </a:endParaRPr>
        </a:p>
      </dgm:t>
    </dgm:pt>
    <dgm:pt modelId="{4A7F2A67-9720-4974-8A22-6CAB898AD2FA}" type="parTrans" cxnId="{FD74FD64-0FBD-42D1-8DD4-E70C216330B2}">
      <dgm:prSet/>
      <dgm:spPr/>
      <dgm:t>
        <a:bodyPr/>
        <a:lstStyle/>
        <a:p>
          <a:endParaRPr lang="en-US"/>
        </a:p>
      </dgm:t>
    </dgm:pt>
    <dgm:pt modelId="{C72E3494-B785-4EB5-AA9F-610CE19770C4}" type="sibTrans" cxnId="{FD74FD64-0FBD-42D1-8DD4-E70C216330B2}">
      <dgm:prSet/>
      <dgm:spPr/>
      <dgm:t>
        <a:bodyPr/>
        <a:lstStyle/>
        <a:p>
          <a:endParaRPr lang="en-US"/>
        </a:p>
      </dgm:t>
    </dgm:pt>
    <dgm:pt modelId="{1411D210-3081-494A-ABB1-9DA1F9BFE971}">
      <dgm:prSet phldrT="[Text]"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Record </a:t>
          </a:r>
          <a:r>
            <a:rPr lang="en-US" dirty="0" smtClean="0">
              <a:latin typeface="Century Gothic" pitchFamily="34" charset="0"/>
            </a:rPr>
            <a:t>observations accurately</a:t>
          </a:r>
          <a:endParaRPr lang="en-US" dirty="0">
            <a:latin typeface="Century Gothic" pitchFamily="34" charset="0"/>
          </a:endParaRPr>
        </a:p>
      </dgm:t>
    </dgm:pt>
    <dgm:pt modelId="{3513CE50-C9E0-40EC-927E-1915E2D629A8}" type="parTrans" cxnId="{78AFC54E-2B04-47AE-9C6A-8EC06B70AB32}">
      <dgm:prSet/>
      <dgm:spPr/>
      <dgm:t>
        <a:bodyPr/>
        <a:lstStyle/>
        <a:p>
          <a:endParaRPr lang="en-US"/>
        </a:p>
      </dgm:t>
    </dgm:pt>
    <dgm:pt modelId="{2FAE60AD-7070-40F6-A3FA-79EB0CBD2C7B}" type="sibTrans" cxnId="{78AFC54E-2B04-47AE-9C6A-8EC06B70AB32}">
      <dgm:prSet/>
      <dgm:spPr/>
      <dgm:t>
        <a:bodyPr/>
        <a:lstStyle/>
        <a:p>
          <a:endParaRPr lang="en-US"/>
        </a:p>
      </dgm:t>
    </dgm:pt>
    <dgm:pt modelId="{E80A0C88-BAE5-4578-BE37-F843E7423932}">
      <dgm:prSet phldrT="[Text]" custT="1"/>
      <dgm:spPr/>
      <dgm:t>
        <a:bodyPr/>
        <a:lstStyle/>
        <a:p>
          <a:endParaRPr lang="en-US" sz="1400" b="1" dirty="0" smtClean="0">
            <a:solidFill>
              <a:srgbClr val="FF0101"/>
            </a:solidFill>
            <a:latin typeface="Century Gothic" pitchFamily="34" charset="0"/>
          </a:endParaRPr>
        </a:p>
        <a:p>
          <a:r>
            <a:rPr lang="en-US" sz="1400" b="1" smtClean="0">
              <a:solidFill>
                <a:schemeClr val="bg1"/>
              </a:solidFill>
              <a:latin typeface="Century Gothic" pitchFamily="34" charset="0"/>
            </a:rPr>
            <a:t>Representing</a:t>
          </a:r>
          <a:endParaRPr lang="en-US" sz="12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C500FF36-65AE-44FC-B9C1-109A094A6FB2}" type="parTrans" cxnId="{47289206-46B7-4431-80AC-EDE1D66444AB}">
      <dgm:prSet/>
      <dgm:spPr/>
      <dgm:t>
        <a:bodyPr/>
        <a:lstStyle/>
        <a:p>
          <a:endParaRPr lang="en-US"/>
        </a:p>
      </dgm:t>
    </dgm:pt>
    <dgm:pt modelId="{0403A96B-1EA1-4E81-96F4-4BFAAA6A0C1D}" type="sibTrans" cxnId="{47289206-46B7-4431-80AC-EDE1D66444AB}">
      <dgm:prSet/>
      <dgm:spPr/>
      <dgm:t>
        <a:bodyPr/>
        <a:lstStyle/>
        <a:p>
          <a:endParaRPr lang="en-US"/>
        </a:p>
      </dgm:t>
    </dgm:pt>
    <dgm:pt modelId="{64AC2B0F-12FA-464C-852E-FB2DF12A481C}">
      <dgm:prSet phldrT="[Text]"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Organize data into a table/chart</a:t>
          </a:r>
          <a:endParaRPr lang="en-US" dirty="0">
            <a:latin typeface="Century Gothic" pitchFamily="34" charset="0"/>
          </a:endParaRPr>
        </a:p>
      </dgm:t>
    </dgm:pt>
    <dgm:pt modelId="{BB0EA48C-2A5C-413A-9002-FD2FB6FCD0D3}" type="parTrans" cxnId="{C3EF6AF4-8C11-45B3-B5A0-2EDC7BE29A40}">
      <dgm:prSet/>
      <dgm:spPr/>
      <dgm:t>
        <a:bodyPr/>
        <a:lstStyle/>
        <a:p>
          <a:endParaRPr lang="en-US"/>
        </a:p>
      </dgm:t>
    </dgm:pt>
    <dgm:pt modelId="{78F497B5-500D-4728-A67A-2FD3BEA14C37}" type="sibTrans" cxnId="{C3EF6AF4-8C11-45B3-B5A0-2EDC7BE29A40}">
      <dgm:prSet/>
      <dgm:spPr/>
      <dgm:t>
        <a:bodyPr/>
        <a:lstStyle/>
        <a:p>
          <a:endParaRPr lang="en-US"/>
        </a:p>
      </dgm:t>
    </dgm:pt>
    <dgm:pt modelId="{BE2F7BF8-30F5-417A-88C2-4D567F6FEBFC}">
      <dgm:prSet phldrT="[Text]"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Choose the best graph to later interpret</a:t>
          </a:r>
          <a:endParaRPr lang="en-US" dirty="0">
            <a:latin typeface="Century Gothic" pitchFamily="34" charset="0"/>
          </a:endParaRPr>
        </a:p>
      </dgm:t>
    </dgm:pt>
    <dgm:pt modelId="{4D222B4B-60A2-4F63-B08B-C019473D8B14}" type="parTrans" cxnId="{9A650B5E-02CC-42EE-A80B-9821DB17A2EF}">
      <dgm:prSet/>
      <dgm:spPr/>
      <dgm:t>
        <a:bodyPr/>
        <a:lstStyle/>
        <a:p>
          <a:endParaRPr lang="en-US"/>
        </a:p>
      </dgm:t>
    </dgm:pt>
    <dgm:pt modelId="{56AB4EA1-D910-4447-9645-97F899FC2989}" type="sibTrans" cxnId="{9A650B5E-02CC-42EE-A80B-9821DB17A2EF}">
      <dgm:prSet/>
      <dgm:spPr/>
      <dgm:t>
        <a:bodyPr/>
        <a:lstStyle/>
        <a:p>
          <a:endParaRPr lang="en-US"/>
        </a:p>
      </dgm:t>
    </dgm:pt>
    <dgm:pt modelId="{29CF701F-E26C-442C-AAF1-3F6D27772F8E}">
      <dgm:prSet phldrT="[Text]" custT="1"/>
      <dgm:spPr/>
      <dgm:t>
        <a:bodyPr/>
        <a:lstStyle/>
        <a:p>
          <a:endParaRPr lang="en-US" sz="1400" b="1" dirty="0" smtClean="0">
            <a:solidFill>
              <a:srgbClr val="FF0101"/>
            </a:solidFill>
            <a:latin typeface="Century Gothic" pitchFamily="34" charset="0"/>
          </a:endParaRPr>
        </a:p>
        <a:p>
          <a:r>
            <a:rPr lang="en-US" sz="1400" b="1" dirty="0" smtClean="0">
              <a:solidFill>
                <a:schemeClr val="bg1"/>
              </a:solidFill>
              <a:latin typeface="Century Gothic" pitchFamily="34" charset="0"/>
            </a:rPr>
            <a:t>Summarizing</a:t>
          </a:r>
          <a:endParaRPr lang="en-US" sz="14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3AD4CB6B-E39D-4C61-8BC0-F0F539FC7896}" type="parTrans" cxnId="{DA7A82BB-360A-4578-9287-40B3C6492939}">
      <dgm:prSet/>
      <dgm:spPr/>
      <dgm:t>
        <a:bodyPr/>
        <a:lstStyle/>
        <a:p>
          <a:endParaRPr lang="en-US"/>
        </a:p>
      </dgm:t>
    </dgm:pt>
    <dgm:pt modelId="{62B2A78C-3939-44A8-9D3B-D9CF7DD65B46}" type="sibTrans" cxnId="{DA7A82BB-360A-4578-9287-40B3C6492939}">
      <dgm:prSet/>
      <dgm:spPr/>
      <dgm:t>
        <a:bodyPr/>
        <a:lstStyle/>
        <a:p>
          <a:endParaRPr lang="en-US"/>
        </a:p>
      </dgm:t>
    </dgm:pt>
    <dgm:pt modelId="{3F7940EF-0F43-4C9B-BC9D-BEE869F20BD9}">
      <dgm:prSet phldrT="[Text]"/>
      <dgm:spPr/>
      <dgm:t>
        <a:bodyPr/>
        <a:lstStyle/>
        <a:p>
          <a:pPr algn="l"/>
          <a:r>
            <a:rPr lang="en-US" dirty="0" smtClean="0">
              <a:latin typeface="Century Gothic" pitchFamily="34" charset="0"/>
            </a:rPr>
            <a:t>Determine the best measure of distribution (</a:t>
          </a:r>
          <a:r>
            <a:rPr lang="en-US" dirty="0" smtClean="0">
              <a:latin typeface="Century Gothic" pitchFamily="34" charset="0"/>
            </a:rPr>
            <a:t>center or </a:t>
          </a:r>
          <a:r>
            <a:rPr lang="en-US" dirty="0" smtClean="0">
              <a:latin typeface="Century Gothic" pitchFamily="34" charset="0"/>
            </a:rPr>
            <a:t>variation)</a:t>
          </a:r>
          <a:endParaRPr lang="en-US" dirty="0">
            <a:latin typeface="Century Gothic" pitchFamily="34" charset="0"/>
          </a:endParaRPr>
        </a:p>
      </dgm:t>
    </dgm:pt>
    <dgm:pt modelId="{4C68C498-B47E-4974-9F93-E441D79E7713}" type="parTrans" cxnId="{988EE3D1-1F9E-4EA8-935F-A4094137E28E}">
      <dgm:prSet/>
      <dgm:spPr/>
      <dgm:t>
        <a:bodyPr/>
        <a:lstStyle/>
        <a:p>
          <a:endParaRPr lang="en-US"/>
        </a:p>
      </dgm:t>
    </dgm:pt>
    <dgm:pt modelId="{8239B682-6E6B-4ADE-AE85-C5AED1A663B4}" type="sibTrans" cxnId="{988EE3D1-1F9E-4EA8-935F-A4094137E28E}">
      <dgm:prSet/>
      <dgm:spPr/>
      <dgm:t>
        <a:bodyPr/>
        <a:lstStyle/>
        <a:p>
          <a:endParaRPr lang="en-US"/>
        </a:p>
      </dgm:t>
    </dgm:pt>
    <dgm:pt modelId="{92D6A774-02C4-485E-9354-47F4F37A22DF}">
      <dgm:prSet phldrT="[Text]"/>
      <dgm:spPr/>
      <dgm:t>
        <a:bodyPr/>
        <a:lstStyle/>
        <a:p>
          <a:pPr algn="l"/>
          <a:r>
            <a:rPr lang="en-US" dirty="0" smtClean="0">
              <a:latin typeface="Century Gothic" pitchFamily="34" charset="0"/>
            </a:rPr>
            <a:t>Make conclusions within the context of the data</a:t>
          </a:r>
          <a:endParaRPr lang="en-US" dirty="0">
            <a:latin typeface="Century Gothic" pitchFamily="34" charset="0"/>
          </a:endParaRPr>
        </a:p>
      </dgm:t>
    </dgm:pt>
    <dgm:pt modelId="{42EE7430-5DB3-4DD8-AC6A-15B2431B7216}" type="parTrans" cxnId="{31103C0E-12A3-4A3B-8DC2-DA0330511964}">
      <dgm:prSet/>
      <dgm:spPr/>
      <dgm:t>
        <a:bodyPr/>
        <a:lstStyle/>
        <a:p>
          <a:endParaRPr lang="en-US"/>
        </a:p>
      </dgm:t>
    </dgm:pt>
    <dgm:pt modelId="{95F8868D-53B3-4634-97F3-841C1F6852B0}" type="sibTrans" cxnId="{31103C0E-12A3-4A3B-8DC2-DA0330511964}">
      <dgm:prSet/>
      <dgm:spPr/>
      <dgm:t>
        <a:bodyPr/>
        <a:lstStyle/>
        <a:p>
          <a:endParaRPr lang="en-US"/>
        </a:p>
      </dgm:t>
    </dgm:pt>
    <dgm:pt modelId="{AB17C46F-7DDC-45A3-BEC9-EF37D2A6AA66}" type="pres">
      <dgm:prSet presAssocID="{D6D95118-6887-419C-B311-F16E81790C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2BD036-7F23-46B7-99E9-AA52F2C29302}" type="pres">
      <dgm:prSet presAssocID="{73F72DBF-8278-4C6F-8070-D7844530080A}" presName="composite" presStyleCnt="0"/>
      <dgm:spPr/>
    </dgm:pt>
    <dgm:pt modelId="{738767AE-1609-4ED6-A2C7-2B41C83CDA6D}" type="pres">
      <dgm:prSet presAssocID="{73F72DBF-8278-4C6F-8070-D7844530080A}" presName="parentText" presStyleLbl="alignNode1" presStyleIdx="0" presStyleCnt="3" custScaleX="1426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BA88E-7E7E-4D16-8F23-B4EE44426C70}" type="pres">
      <dgm:prSet presAssocID="{73F72DBF-8278-4C6F-8070-D7844530080A}" presName="descendantText" presStyleLbl="alignAcc1" presStyleIdx="0" presStyleCnt="3" custScaleX="85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BBE94-15BB-4EE3-96D2-9800B1074D37}" type="pres">
      <dgm:prSet presAssocID="{C125A7A3-69AC-4716-A353-60C8D50C3AA4}" presName="sp" presStyleCnt="0"/>
      <dgm:spPr/>
    </dgm:pt>
    <dgm:pt modelId="{56D0DBF2-F20F-4412-89FD-261AD94FF3F8}" type="pres">
      <dgm:prSet presAssocID="{E80A0C88-BAE5-4578-BE37-F843E7423932}" presName="composite" presStyleCnt="0"/>
      <dgm:spPr/>
    </dgm:pt>
    <dgm:pt modelId="{1CE88214-C087-4E6B-A192-ECAD240157AB}" type="pres">
      <dgm:prSet presAssocID="{E80A0C88-BAE5-4578-BE37-F843E7423932}" presName="parentText" presStyleLbl="alignNode1" presStyleIdx="1" presStyleCnt="3" custScaleX="1486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05C0C-CCBD-4B67-9579-8D5827BC275B}" type="pres">
      <dgm:prSet presAssocID="{E80A0C88-BAE5-4578-BE37-F843E7423932}" presName="descendantText" presStyleLbl="alignAcc1" presStyleIdx="1" presStyleCnt="3" custScaleX="87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0139A-B7B5-4C03-BFB2-FB8374DCC0BA}" type="pres">
      <dgm:prSet presAssocID="{0403A96B-1EA1-4E81-96F4-4BFAAA6A0C1D}" presName="sp" presStyleCnt="0"/>
      <dgm:spPr/>
    </dgm:pt>
    <dgm:pt modelId="{C673922A-1227-4CF0-B77C-DBEC3004C0FA}" type="pres">
      <dgm:prSet presAssocID="{29CF701F-E26C-442C-AAF1-3F6D27772F8E}" presName="composite" presStyleCnt="0"/>
      <dgm:spPr/>
    </dgm:pt>
    <dgm:pt modelId="{002DF448-C90A-4A29-968B-E8839FFC1011}" type="pres">
      <dgm:prSet presAssocID="{29CF701F-E26C-442C-AAF1-3F6D27772F8E}" presName="parentText" presStyleLbl="alignNode1" presStyleIdx="2" presStyleCnt="3" custScaleX="1516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0E31F-46ED-4B4F-8074-67D9D80EEC93}" type="pres">
      <dgm:prSet presAssocID="{29CF701F-E26C-442C-AAF1-3F6D27772F8E}" presName="descendantText" presStyleLbl="alignAcc1" presStyleIdx="2" presStyleCnt="3" custScaleX="88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650B5E-02CC-42EE-A80B-9821DB17A2EF}" srcId="{E80A0C88-BAE5-4578-BE37-F843E7423932}" destId="{BE2F7BF8-30F5-417A-88C2-4D567F6FEBFC}" srcOrd="1" destOrd="0" parTransId="{4D222B4B-60A2-4F63-B08B-C019473D8B14}" sibTransId="{56AB4EA1-D910-4447-9645-97F899FC2989}"/>
    <dgm:cxn modelId="{90E2F4FF-66D3-47FE-A89D-10680B28847C}" type="presOf" srcId="{2A80C61C-BA73-4C12-928C-8CF367391B1F}" destId="{C6ABA88E-7E7E-4D16-8F23-B4EE44426C70}" srcOrd="0" destOrd="0" presId="urn:microsoft.com/office/officeart/2005/8/layout/chevron2"/>
    <dgm:cxn modelId="{4C2CAD56-462E-49F3-8B5B-0915635AD626}" type="presOf" srcId="{BE2F7BF8-30F5-417A-88C2-4D567F6FEBFC}" destId="{0DC05C0C-CCBD-4B67-9579-8D5827BC275B}" srcOrd="0" destOrd="1" presId="urn:microsoft.com/office/officeart/2005/8/layout/chevron2"/>
    <dgm:cxn modelId="{90CA2653-BA99-48CB-976A-F39951770C72}" type="presOf" srcId="{D6D95118-6887-419C-B311-F16E81790C98}" destId="{AB17C46F-7DDC-45A3-BEC9-EF37D2A6AA66}" srcOrd="0" destOrd="0" presId="urn:microsoft.com/office/officeart/2005/8/layout/chevron2"/>
    <dgm:cxn modelId="{8D0223ED-F598-4FE5-B3FD-411F129CC9DC}" type="presOf" srcId="{E80A0C88-BAE5-4578-BE37-F843E7423932}" destId="{1CE88214-C087-4E6B-A192-ECAD240157AB}" srcOrd="0" destOrd="0" presId="urn:microsoft.com/office/officeart/2005/8/layout/chevron2"/>
    <dgm:cxn modelId="{CA7FF150-6A96-40F2-B3B3-07D0AA3A1AF1}" type="presOf" srcId="{3F7940EF-0F43-4C9B-BC9D-BEE869F20BD9}" destId="{8DA0E31F-46ED-4B4F-8074-67D9D80EEC93}" srcOrd="0" destOrd="0" presId="urn:microsoft.com/office/officeart/2005/8/layout/chevron2"/>
    <dgm:cxn modelId="{9543AD59-D307-49CB-AC79-B368B5524219}" type="presOf" srcId="{73F72DBF-8278-4C6F-8070-D7844530080A}" destId="{738767AE-1609-4ED6-A2C7-2B41C83CDA6D}" srcOrd="0" destOrd="0" presId="urn:microsoft.com/office/officeart/2005/8/layout/chevron2"/>
    <dgm:cxn modelId="{FD74FD64-0FBD-42D1-8DD4-E70C216330B2}" srcId="{73F72DBF-8278-4C6F-8070-D7844530080A}" destId="{2A80C61C-BA73-4C12-928C-8CF367391B1F}" srcOrd="0" destOrd="0" parTransId="{4A7F2A67-9720-4974-8A22-6CAB898AD2FA}" sibTransId="{C72E3494-B785-4EB5-AA9F-610CE19770C4}"/>
    <dgm:cxn modelId="{2CE274FD-F307-46C5-9E34-6473AAD35263}" type="presOf" srcId="{64AC2B0F-12FA-464C-852E-FB2DF12A481C}" destId="{0DC05C0C-CCBD-4B67-9579-8D5827BC275B}" srcOrd="0" destOrd="0" presId="urn:microsoft.com/office/officeart/2005/8/layout/chevron2"/>
    <dgm:cxn modelId="{DA7A82BB-360A-4578-9287-40B3C6492939}" srcId="{D6D95118-6887-419C-B311-F16E81790C98}" destId="{29CF701F-E26C-442C-AAF1-3F6D27772F8E}" srcOrd="2" destOrd="0" parTransId="{3AD4CB6B-E39D-4C61-8BC0-F0F539FC7896}" sibTransId="{62B2A78C-3939-44A8-9D3B-D9CF7DD65B46}"/>
    <dgm:cxn modelId="{5CA4A8C4-09DA-4349-9CB9-671502EAD08B}" type="presOf" srcId="{29CF701F-E26C-442C-AAF1-3F6D27772F8E}" destId="{002DF448-C90A-4A29-968B-E8839FFC1011}" srcOrd="0" destOrd="0" presId="urn:microsoft.com/office/officeart/2005/8/layout/chevron2"/>
    <dgm:cxn modelId="{47FCCECD-81AE-4479-9F14-A767F93FC5DB}" type="presOf" srcId="{1411D210-3081-494A-ABB1-9DA1F9BFE971}" destId="{C6ABA88E-7E7E-4D16-8F23-B4EE44426C70}" srcOrd="0" destOrd="1" presId="urn:microsoft.com/office/officeart/2005/8/layout/chevron2"/>
    <dgm:cxn modelId="{2D516D0B-A75A-499A-8008-DBE78C5C1E61}" type="presOf" srcId="{92D6A774-02C4-485E-9354-47F4F37A22DF}" destId="{8DA0E31F-46ED-4B4F-8074-67D9D80EEC93}" srcOrd="0" destOrd="1" presId="urn:microsoft.com/office/officeart/2005/8/layout/chevron2"/>
    <dgm:cxn modelId="{31103C0E-12A3-4A3B-8DC2-DA0330511964}" srcId="{29CF701F-E26C-442C-AAF1-3F6D27772F8E}" destId="{92D6A774-02C4-485E-9354-47F4F37A22DF}" srcOrd="1" destOrd="0" parTransId="{42EE7430-5DB3-4DD8-AC6A-15B2431B7216}" sibTransId="{95F8868D-53B3-4634-97F3-841C1F6852B0}"/>
    <dgm:cxn modelId="{27ACB91F-C233-4C1C-B95C-F29012DAF8AA}" srcId="{D6D95118-6887-419C-B311-F16E81790C98}" destId="{73F72DBF-8278-4C6F-8070-D7844530080A}" srcOrd="0" destOrd="0" parTransId="{5DD0C24A-C388-4EAC-A056-154A6CB98763}" sibTransId="{C125A7A3-69AC-4716-A353-60C8D50C3AA4}"/>
    <dgm:cxn modelId="{988EE3D1-1F9E-4EA8-935F-A4094137E28E}" srcId="{29CF701F-E26C-442C-AAF1-3F6D27772F8E}" destId="{3F7940EF-0F43-4C9B-BC9D-BEE869F20BD9}" srcOrd="0" destOrd="0" parTransId="{4C68C498-B47E-4974-9F93-E441D79E7713}" sibTransId="{8239B682-6E6B-4ADE-AE85-C5AED1A663B4}"/>
    <dgm:cxn modelId="{C3EF6AF4-8C11-45B3-B5A0-2EDC7BE29A40}" srcId="{E80A0C88-BAE5-4578-BE37-F843E7423932}" destId="{64AC2B0F-12FA-464C-852E-FB2DF12A481C}" srcOrd="0" destOrd="0" parTransId="{BB0EA48C-2A5C-413A-9002-FD2FB6FCD0D3}" sibTransId="{78F497B5-500D-4728-A67A-2FD3BEA14C37}"/>
    <dgm:cxn modelId="{47289206-46B7-4431-80AC-EDE1D66444AB}" srcId="{D6D95118-6887-419C-B311-F16E81790C98}" destId="{E80A0C88-BAE5-4578-BE37-F843E7423932}" srcOrd="1" destOrd="0" parTransId="{C500FF36-65AE-44FC-B9C1-109A094A6FB2}" sibTransId="{0403A96B-1EA1-4E81-96F4-4BFAAA6A0C1D}"/>
    <dgm:cxn modelId="{78AFC54E-2B04-47AE-9C6A-8EC06B70AB32}" srcId="{73F72DBF-8278-4C6F-8070-D7844530080A}" destId="{1411D210-3081-494A-ABB1-9DA1F9BFE971}" srcOrd="1" destOrd="0" parTransId="{3513CE50-C9E0-40EC-927E-1915E2D629A8}" sibTransId="{2FAE60AD-7070-40F6-A3FA-79EB0CBD2C7B}"/>
    <dgm:cxn modelId="{871A61D8-EEBD-4521-98D4-F7FDFB6545D7}" type="presParOf" srcId="{AB17C46F-7DDC-45A3-BEC9-EF37D2A6AA66}" destId="{DD2BD036-7F23-46B7-99E9-AA52F2C29302}" srcOrd="0" destOrd="0" presId="urn:microsoft.com/office/officeart/2005/8/layout/chevron2"/>
    <dgm:cxn modelId="{3ECDC8F1-26F7-4B87-B006-0C370B655312}" type="presParOf" srcId="{DD2BD036-7F23-46B7-99E9-AA52F2C29302}" destId="{738767AE-1609-4ED6-A2C7-2B41C83CDA6D}" srcOrd="0" destOrd="0" presId="urn:microsoft.com/office/officeart/2005/8/layout/chevron2"/>
    <dgm:cxn modelId="{75A57FF0-99D2-4EE6-86DF-BBB74E50EE6E}" type="presParOf" srcId="{DD2BD036-7F23-46B7-99E9-AA52F2C29302}" destId="{C6ABA88E-7E7E-4D16-8F23-B4EE44426C70}" srcOrd="1" destOrd="0" presId="urn:microsoft.com/office/officeart/2005/8/layout/chevron2"/>
    <dgm:cxn modelId="{1F7DC8DD-4507-480D-82C0-E25E7EC35378}" type="presParOf" srcId="{AB17C46F-7DDC-45A3-BEC9-EF37D2A6AA66}" destId="{FC3BBE94-15BB-4EE3-96D2-9800B1074D37}" srcOrd="1" destOrd="0" presId="urn:microsoft.com/office/officeart/2005/8/layout/chevron2"/>
    <dgm:cxn modelId="{97D35219-61C5-4FC1-BED6-531918924290}" type="presParOf" srcId="{AB17C46F-7DDC-45A3-BEC9-EF37D2A6AA66}" destId="{56D0DBF2-F20F-4412-89FD-261AD94FF3F8}" srcOrd="2" destOrd="0" presId="urn:microsoft.com/office/officeart/2005/8/layout/chevron2"/>
    <dgm:cxn modelId="{E2CFE4CC-71C5-4159-8E7B-4427CC1E91EF}" type="presParOf" srcId="{56D0DBF2-F20F-4412-89FD-261AD94FF3F8}" destId="{1CE88214-C087-4E6B-A192-ECAD240157AB}" srcOrd="0" destOrd="0" presId="urn:microsoft.com/office/officeart/2005/8/layout/chevron2"/>
    <dgm:cxn modelId="{12303D0B-AE50-4B14-ADEA-661A03739824}" type="presParOf" srcId="{56D0DBF2-F20F-4412-89FD-261AD94FF3F8}" destId="{0DC05C0C-CCBD-4B67-9579-8D5827BC275B}" srcOrd="1" destOrd="0" presId="urn:microsoft.com/office/officeart/2005/8/layout/chevron2"/>
    <dgm:cxn modelId="{B7F8C18F-BC78-4179-B6EE-D8749425959B}" type="presParOf" srcId="{AB17C46F-7DDC-45A3-BEC9-EF37D2A6AA66}" destId="{60E0139A-B7B5-4C03-BFB2-FB8374DCC0BA}" srcOrd="3" destOrd="0" presId="urn:microsoft.com/office/officeart/2005/8/layout/chevron2"/>
    <dgm:cxn modelId="{5941B0CB-785F-47A1-81AF-39A0B0C3631B}" type="presParOf" srcId="{AB17C46F-7DDC-45A3-BEC9-EF37D2A6AA66}" destId="{C673922A-1227-4CF0-B77C-DBEC3004C0FA}" srcOrd="4" destOrd="0" presId="urn:microsoft.com/office/officeart/2005/8/layout/chevron2"/>
    <dgm:cxn modelId="{985CA83A-F1BA-4731-A41F-DD61BCA82512}" type="presParOf" srcId="{C673922A-1227-4CF0-B77C-DBEC3004C0FA}" destId="{002DF448-C90A-4A29-968B-E8839FFC1011}" srcOrd="0" destOrd="0" presId="urn:microsoft.com/office/officeart/2005/8/layout/chevron2"/>
    <dgm:cxn modelId="{87CD4533-FC59-4B49-BCE9-1C97D4673BB5}" type="presParOf" srcId="{C673922A-1227-4CF0-B77C-DBEC3004C0FA}" destId="{8DA0E31F-46ED-4B4F-8074-67D9D80EEC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767AE-1609-4ED6-A2C7-2B41C83CDA6D}">
      <dsp:nvSpPr>
        <dsp:cNvPr id="0" name=""/>
        <dsp:cNvSpPr/>
      </dsp:nvSpPr>
      <dsp:spPr>
        <a:xfrm rot="5400000">
          <a:off x="66062" y="5376"/>
          <a:ext cx="1420767" cy="14184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rgbClr val="FF0101"/>
            </a:solidFill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Century Gothic" pitchFamily="34" charset="0"/>
            </a:rPr>
            <a:t>Collecting</a:t>
          </a:r>
          <a:endParaRPr lang="en-US" sz="1200" b="1" kern="1200" dirty="0">
            <a:solidFill>
              <a:schemeClr val="bg1"/>
            </a:solidFill>
            <a:latin typeface="Century Gothic" pitchFamily="34" charset="0"/>
          </a:endParaRPr>
        </a:p>
      </dsp:txBody>
      <dsp:txXfrm rot="-5400000">
        <a:off x="67217" y="713450"/>
        <a:ext cx="1418458" cy="2309"/>
      </dsp:txXfrm>
    </dsp:sp>
    <dsp:sp modelId="{C6ABA88E-7E7E-4D16-8F23-B4EE44426C70}">
      <dsp:nvSpPr>
        <dsp:cNvPr id="0" name=""/>
        <dsp:cNvSpPr/>
      </dsp:nvSpPr>
      <dsp:spPr>
        <a:xfrm rot="5400000">
          <a:off x="4123138" y="-2364682"/>
          <a:ext cx="923984" cy="56617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Ask a </a:t>
          </a:r>
          <a:r>
            <a:rPr lang="en-US" sz="1800" kern="1200" dirty="0" smtClean="0">
              <a:latin typeface="Century Gothic" pitchFamily="34" charset="0"/>
            </a:rPr>
            <a:t>statistical </a:t>
          </a:r>
          <a:r>
            <a:rPr lang="en-US" sz="1800" kern="1200" dirty="0" smtClean="0">
              <a:latin typeface="Century Gothic" pitchFamily="34" charset="0"/>
            </a:rPr>
            <a:t>question</a:t>
          </a:r>
          <a:endParaRPr lang="en-US" sz="1800" kern="1200" dirty="0">
            <a:latin typeface="Century Gothic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Record </a:t>
          </a:r>
          <a:r>
            <a:rPr lang="en-US" sz="1800" kern="1200" dirty="0" smtClean="0">
              <a:latin typeface="Century Gothic" pitchFamily="34" charset="0"/>
            </a:rPr>
            <a:t>observations accurately</a:t>
          </a:r>
          <a:endParaRPr lang="en-US" sz="1800" kern="1200" dirty="0">
            <a:latin typeface="Century Gothic" pitchFamily="34" charset="0"/>
          </a:endParaRPr>
        </a:p>
      </dsp:txBody>
      <dsp:txXfrm rot="-5400000">
        <a:off x="1754234" y="49327"/>
        <a:ext cx="5616688" cy="833774"/>
      </dsp:txXfrm>
    </dsp:sp>
    <dsp:sp modelId="{1CE88214-C087-4E6B-A192-ECAD240157AB}">
      <dsp:nvSpPr>
        <dsp:cNvPr id="0" name=""/>
        <dsp:cNvSpPr/>
      </dsp:nvSpPr>
      <dsp:spPr>
        <a:xfrm rot="5400000">
          <a:off x="95843" y="1200120"/>
          <a:ext cx="1420767" cy="14780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rgbClr val="FF0101"/>
            </a:solidFill>
            <a:latin typeface="Century Gothic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  <a:latin typeface="Century Gothic" pitchFamily="34" charset="0"/>
            </a:rPr>
            <a:t>Representing</a:t>
          </a:r>
          <a:endParaRPr lang="en-US" sz="1200" b="1" kern="1200" dirty="0">
            <a:solidFill>
              <a:schemeClr val="bg1"/>
            </a:solidFill>
            <a:latin typeface="Century Gothic" pitchFamily="34" charset="0"/>
          </a:endParaRPr>
        </a:p>
      </dsp:txBody>
      <dsp:txXfrm rot="-5400000">
        <a:off x="67216" y="1228747"/>
        <a:ext cx="1478021" cy="1420767"/>
      </dsp:txXfrm>
    </dsp:sp>
    <dsp:sp modelId="{0DC05C0C-CCBD-4B67-9579-8D5827BC275B}">
      <dsp:nvSpPr>
        <dsp:cNvPr id="0" name=""/>
        <dsp:cNvSpPr/>
      </dsp:nvSpPr>
      <dsp:spPr>
        <a:xfrm rot="5400000">
          <a:off x="4217978" y="-1269681"/>
          <a:ext cx="923498" cy="5920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Organize data into a table/chart</a:t>
          </a:r>
          <a:endParaRPr lang="en-US" sz="1800" kern="1200" dirty="0">
            <a:latin typeface="Century Gothic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Choose the best graph to later interpret</a:t>
          </a:r>
          <a:endParaRPr lang="en-US" sz="1800" kern="1200" dirty="0">
            <a:latin typeface="Century Gothic" pitchFamily="34" charset="0"/>
          </a:endParaRPr>
        </a:p>
      </dsp:txBody>
      <dsp:txXfrm rot="-5400000">
        <a:off x="1719550" y="1273828"/>
        <a:ext cx="5875275" cy="833336"/>
      </dsp:txXfrm>
    </dsp:sp>
    <dsp:sp modelId="{002DF448-C90A-4A29-968B-E8839FFC1011}">
      <dsp:nvSpPr>
        <dsp:cNvPr id="0" name=""/>
        <dsp:cNvSpPr/>
      </dsp:nvSpPr>
      <dsp:spPr>
        <a:xfrm rot="5400000">
          <a:off x="110737" y="2409753"/>
          <a:ext cx="1420767" cy="15078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rgbClr val="FF0101"/>
            </a:solidFill>
            <a:latin typeface="Century Gothic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Century Gothic" pitchFamily="34" charset="0"/>
            </a:rPr>
            <a:t>Summarizing</a:t>
          </a:r>
          <a:endParaRPr lang="en-US" sz="1400" b="1" kern="1200" dirty="0">
            <a:solidFill>
              <a:schemeClr val="bg1"/>
            </a:solidFill>
            <a:latin typeface="Century Gothic" pitchFamily="34" charset="0"/>
          </a:endParaRPr>
        </a:p>
      </dsp:txBody>
      <dsp:txXfrm rot="-5400000">
        <a:off x="67217" y="2453273"/>
        <a:ext cx="1507807" cy="1420767"/>
      </dsp:txXfrm>
    </dsp:sp>
    <dsp:sp modelId="{8DA0E31F-46ED-4B4F-8074-67D9D80EEC93}">
      <dsp:nvSpPr>
        <dsp:cNvPr id="0" name=""/>
        <dsp:cNvSpPr/>
      </dsp:nvSpPr>
      <dsp:spPr>
        <a:xfrm rot="5400000">
          <a:off x="4232871" y="-70139"/>
          <a:ext cx="923498" cy="5970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Determine the best measure of distribution (</a:t>
          </a:r>
          <a:r>
            <a:rPr lang="en-US" sz="1800" kern="1200" dirty="0" smtClean="0">
              <a:latin typeface="Century Gothic" pitchFamily="34" charset="0"/>
            </a:rPr>
            <a:t>center or </a:t>
          </a:r>
          <a:r>
            <a:rPr lang="en-US" sz="1800" kern="1200" dirty="0" smtClean="0">
              <a:latin typeface="Century Gothic" pitchFamily="34" charset="0"/>
            </a:rPr>
            <a:t>variation)</a:t>
          </a:r>
          <a:endParaRPr lang="en-US" sz="1800" kern="1200" dirty="0">
            <a:latin typeface="Century Gothic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Make conclusions within the context of the data</a:t>
          </a:r>
          <a:endParaRPr lang="en-US" sz="1800" kern="1200" dirty="0">
            <a:latin typeface="Century Gothic" pitchFamily="34" charset="0"/>
          </a:endParaRPr>
        </a:p>
      </dsp:txBody>
      <dsp:txXfrm rot="-5400000">
        <a:off x="1709458" y="2498355"/>
        <a:ext cx="5925244" cy="833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71431-D448-4E88-9BD2-FDDF31F18D5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CE24-3D4E-4712-AA26-E7ADD329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3DDF30-DC2F-410A-A452-179B22BF6831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C911A4-3D85-4C3A-9E5B-E26A8644B4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brainingcamp.com/content/concepts/histograms/interactiv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odor.org/interactivate/discussions/HistogramsVsBarGrap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top10hm.com/top-10-tallest-man-aliv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ingcamp.com/resources/math/box-plots/lesson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teacher.co.uk/mean_numbers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Collecting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Describing Summarizing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91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48347"/>
            <a:ext cx="9067799" cy="4609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3"/>
                </a:solidFill>
                <a:latin typeface="Century Gothic" pitchFamily="34" charset="0"/>
              </a:rPr>
              <a:t>Type of Graph	             </a:t>
            </a:r>
            <a:r>
              <a:rPr lang="en-US" sz="1800" b="1" dirty="0" smtClean="0">
                <a:solidFill>
                  <a:schemeClr val="accent3"/>
                </a:solidFill>
                <a:latin typeface="Century Gothic" pitchFamily="34" charset="0"/>
              </a:rPr>
              <a:t>		When </a:t>
            </a:r>
            <a:r>
              <a:rPr lang="en-US" sz="1800" b="1" dirty="0" smtClean="0">
                <a:solidFill>
                  <a:schemeClr val="accent3"/>
                </a:solidFill>
                <a:latin typeface="Century Gothic" pitchFamily="34" charset="0"/>
              </a:rPr>
              <a:t>To Use		          </a:t>
            </a:r>
            <a:r>
              <a:rPr lang="en-US" sz="1800" b="1" dirty="0" smtClean="0">
                <a:solidFill>
                  <a:schemeClr val="accent3"/>
                </a:solidFill>
                <a:latin typeface="Century Gothic" pitchFamily="34" charset="0"/>
              </a:rPr>
              <a:t>Example/Picture</a:t>
            </a:r>
            <a:endParaRPr lang="en-US" sz="1800" b="1" dirty="0" smtClean="0">
              <a:solidFill>
                <a:schemeClr val="accent3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en-US" dirty="0">
              <a:latin typeface="Century Gothic" pitchFamily="34" charset="0"/>
            </a:endParaRPr>
          </a:p>
          <a:p>
            <a:r>
              <a:rPr lang="en-US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Dot Plot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	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                      Represents data on a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	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	                       number 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line using dots.</a:t>
            </a:r>
            <a:endParaRPr lang="en-US" sz="1800" dirty="0" smtClean="0">
              <a:solidFill>
                <a:schemeClr val="accent5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marL="777240" lvl="2" indent="0">
              <a:buNone/>
            </a:pPr>
            <a:endParaRPr lang="en-US" sz="1800" b="1" i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r>
              <a:rPr lang="en-US" sz="1800" b="1" dirty="0" smtClean="0">
                <a:latin typeface="Century Gothic" pitchFamily="34" charset="0"/>
              </a:rPr>
              <a:t>Box &amp; 	       </a:t>
            </a:r>
          </a:p>
          <a:p>
            <a:pPr marL="0" indent="0">
              <a:buNone/>
            </a:pPr>
            <a:r>
              <a:rPr lang="en-US" sz="1800" b="1" dirty="0" smtClean="0">
                <a:latin typeface="Century Gothic" pitchFamily="34" charset="0"/>
              </a:rPr>
              <a:t>Whiskers Plot                       </a:t>
            </a:r>
            <a:r>
              <a:rPr lang="en-US" sz="1800" dirty="0" smtClean="0">
                <a:latin typeface="Century Gothic" pitchFamily="34" charset="0"/>
              </a:rPr>
              <a:t>Shows the distribution of data 	</a:t>
            </a:r>
          </a:p>
          <a:p>
            <a:pPr marL="0" indent="0">
              <a:buNone/>
            </a:pPr>
            <a:r>
              <a:rPr lang="en-US" sz="1800" dirty="0">
                <a:latin typeface="Century Gothic" pitchFamily="34" charset="0"/>
              </a:rPr>
              <a:t>	</a:t>
            </a:r>
            <a:r>
              <a:rPr lang="en-US" sz="1800" dirty="0" smtClean="0">
                <a:latin typeface="Century Gothic" pitchFamily="34" charset="0"/>
              </a:rPr>
              <a:t>			on a number line</a:t>
            </a:r>
            <a:r>
              <a:rPr lang="en-US" sz="1800" dirty="0" smtClean="0">
                <a:latin typeface="Century Gothic" pitchFamily="34" charset="0"/>
              </a:rPr>
              <a:t>.</a:t>
            </a:r>
            <a:endParaRPr lang="en-US" sz="18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1800" dirty="0">
              <a:latin typeface="Century Gothic" pitchFamily="34" charset="0"/>
            </a:endParaRPr>
          </a:p>
          <a:p>
            <a:endParaRPr lang="en-US" sz="1800" dirty="0" smtClean="0">
              <a:solidFill>
                <a:srgbClr val="00B0F0"/>
              </a:solidFill>
              <a:latin typeface="Century Gothic" pitchFamily="34" charset="0"/>
              <a:hlinkClick r:id="rId2"/>
            </a:endParaRPr>
          </a:p>
          <a:p>
            <a:r>
              <a:rPr lang="en-US" sz="1800" dirty="0" smtClean="0">
                <a:solidFill>
                  <a:srgbClr val="00B0F0"/>
                </a:solidFill>
                <a:latin typeface="Century Gothic" pitchFamily="34" charset="0"/>
                <a:hlinkClick r:id="rId2"/>
              </a:rPr>
              <a:t>Histogram</a:t>
            </a:r>
            <a:r>
              <a:rPr lang="en-US" sz="1800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1800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Century Gothic" pitchFamily="34" charset="0"/>
              </a:rPr>
              <a:t>                 A special type of bar graph that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F0"/>
                </a:solidFill>
                <a:latin typeface="Century Gothic" pitchFamily="34" charset="0"/>
              </a:rPr>
              <a:t>	</a:t>
            </a:r>
            <a:r>
              <a:rPr lang="en-US" sz="1800" dirty="0" smtClean="0">
                <a:solidFill>
                  <a:srgbClr val="00B0F0"/>
                </a:solidFill>
                <a:latin typeface="Century Gothic" pitchFamily="34" charset="0"/>
              </a:rPr>
              <a:t>	                    </a:t>
            </a:r>
            <a:r>
              <a:rPr lang="en-US" sz="1800" dirty="0" smtClean="0">
                <a:solidFill>
                  <a:srgbClr val="00B0F0"/>
                </a:solidFill>
                <a:latin typeface="Century Gothic" pitchFamily="34" charset="0"/>
              </a:rPr>
              <a:t>shows the </a:t>
            </a:r>
            <a:r>
              <a:rPr lang="en-US" sz="1800" i="1" dirty="0" smtClean="0">
                <a:solidFill>
                  <a:srgbClr val="00B0F0"/>
                </a:solidFill>
                <a:latin typeface="Century Gothic" pitchFamily="34" charset="0"/>
              </a:rPr>
              <a:t>frequency of 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00B0F0"/>
                </a:solidFill>
                <a:latin typeface="Century Gothic" pitchFamily="34" charset="0"/>
              </a:rPr>
              <a:t>	</a:t>
            </a:r>
            <a:r>
              <a:rPr lang="en-US" sz="1800" i="1" dirty="0" smtClean="0">
                <a:solidFill>
                  <a:srgbClr val="00B0F0"/>
                </a:solidFill>
                <a:latin typeface="Century Gothic" pitchFamily="34" charset="0"/>
              </a:rPr>
              <a:t>	                          </a:t>
            </a:r>
            <a:r>
              <a:rPr lang="en-US" sz="1800" i="1" dirty="0" smtClean="0">
                <a:solidFill>
                  <a:srgbClr val="00B0F0"/>
                </a:solidFill>
                <a:latin typeface="Century Gothic" pitchFamily="34" charset="0"/>
              </a:rPr>
              <a:t>data in </a:t>
            </a:r>
            <a:r>
              <a:rPr lang="en-US" sz="1800" b="1" i="1" dirty="0" smtClean="0">
                <a:solidFill>
                  <a:srgbClr val="00B0F0"/>
                </a:solidFill>
                <a:latin typeface="Century Gothic" pitchFamily="34" charset="0"/>
              </a:rPr>
              <a:t>intervals!</a:t>
            </a:r>
            <a:endParaRPr lang="en-US" sz="1800" b="1" i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</a:t>
            </a:r>
            <a:r>
              <a:rPr lang="en-US" b="1" dirty="0" smtClean="0">
                <a:solidFill>
                  <a:srgbClr val="FF0101"/>
                </a:solidFill>
              </a:rPr>
              <a:t>Representing</a:t>
            </a:r>
            <a:endParaRPr lang="en-US" b="1" dirty="0">
              <a:solidFill>
                <a:srgbClr val="E12823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843" y="5181600"/>
            <a:ext cx="2130448" cy="141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50" y="2895600"/>
            <a:ext cx="1815841" cy="988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60" y="4114800"/>
            <a:ext cx="2343040" cy="7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Check out this discussion between teacher and students as to the difference between bar graphs &amp; histograms….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://www.shodor.org/interactivate/discussions/HistogramsVsBarGraph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 </a:t>
            </a:r>
            <a:r>
              <a:rPr lang="en-US" dirty="0" err="1" smtClean="0"/>
              <a:t>vs</a:t>
            </a:r>
            <a:r>
              <a:rPr lang="en-US" dirty="0" smtClean="0"/>
              <a:t> Histogram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Check out this random interesting article about tallest men in the 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world…. </a:t>
            </a:r>
            <a:endParaRPr lang="en-US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http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://top10hm.com/top-10-tallest-man-alive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/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Tallest Men Alive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Is a good way to summarize and </a:t>
            </a:r>
          </a:p>
          <a:p>
            <a:pPr marL="0" indent="0" algn="ctr">
              <a:buNone/>
            </a:pPr>
            <a:r>
              <a:rPr lang="en-US" dirty="0" smtClean="0"/>
              <a:t>better interpret a lot of numerical data.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Check out the video to learn more about Box &amp; Whiskers Plots. There are practice questions, too!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Box &amp; Whiskers Plot Instructional Video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&amp; Whiskers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There are two </a:t>
            </a:r>
            <a:r>
              <a:rPr lang="en-US" dirty="0"/>
              <a:t>ways to interpret </a:t>
            </a:r>
            <a:r>
              <a:rPr lang="en-US" dirty="0" smtClean="0"/>
              <a:t>data.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en-US" dirty="0" smtClean="0">
                <a:solidFill>
                  <a:srgbClr val="FF0000"/>
                </a:solidFill>
              </a:rPr>
              <a:t>Measures </a:t>
            </a:r>
            <a:r>
              <a:rPr lang="en-US" dirty="0">
                <a:solidFill>
                  <a:srgbClr val="FF0000"/>
                </a:solidFill>
              </a:rPr>
              <a:t>of Center</a:t>
            </a:r>
            <a:r>
              <a:rPr lang="en-US" dirty="0"/>
              <a:t>: One number that </a:t>
            </a:r>
            <a:r>
              <a:rPr lang="en-US" dirty="0" smtClean="0"/>
              <a:t>describes how </a:t>
            </a:r>
            <a:r>
              <a:rPr lang="en-US" dirty="0"/>
              <a:t>the data is most typical</a:t>
            </a:r>
            <a:r>
              <a:rPr lang="en-US" dirty="0" smtClean="0"/>
              <a:t>. (Most alike)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Ex: Mean;  Median;  Mode</a:t>
            </a:r>
            <a:endParaRPr lang="en-US" dirty="0"/>
          </a:p>
          <a:p>
            <a:endParaRPr lang="en-US" dirty="0"/>
          </a:p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en-US" dirty="0" smtClean="0">
                <a:solidFill>
                  <a:srgbClr val="FF0000"/>
                </a:solidFill>
              </a:rPr>
              <a:t>Measures </a:t>
            </a:r>
            <a:r>
              <a:rPr lang="en-US" dirty="0">
                <a:solidFill>
                  <a:srgbClr val="FF0000"/>
                </a:solidFill>
              </a:rPr>
              <a:t>of Variability</a:t>
            </a:r>
            <a:r>
              <a:rPr lang="en-US" dirty="0"/>
              <a:t>: One number that describes how </a:t>
            </a:r>
            <a:r>
              <a:rPr lang="en-US" dirty="0" smtClean="0"/>
              <a:t>the </a:t>
            </a:r>
            <a:r>
              <a:rPr lang="en-US" dirty="0"/>
              <a:t>data spreads out </a:t>
            </a:r>
            <a:r>
              <a:rPr lang="en-US" dirty="0" smtClean="0"/>
              <a:t>(is different).</a:t>
            </a:r>
          </a:p>
          <a:p>
            <a:pPr marL="0" lvl="0" indent="0" algn="ctr">
              <a:buNone/>
            </a:pPr>
            <a:r>
              <a:rPr lang="en-US" dirty="0" smtClean="0"/>
              <a:t>Ex: Range;  IQR; MAD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98310" cy="1054250"/>
          </a:xfrm>
        </p:spPr>
        <p:txBody>
          <a:bodyPr/>
          <a:lstStyle/>
          <a:p>
            <a:r>
              <a:rPr lang="en-US" dirty="0" smtClean="0"/>
              <a:t>Step Three: </a:t>
            </a:r>
            <a:r>
              <a:rPr lang="en-US" dirty="0" smtClean="0">
                <a:solidFill>
                  <a:srgbClr val="FF0000"/>
                </a:solidFill>
              </a:rPr>
              <a:t>Summarizing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7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The average 6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 grade boy is: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11 ½  years old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4’ 7”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81 </a:t>
            </a:r>
            <a:r>
              <a:rPr lang="en-US" dirty="0" err="1" smtClean="0">
                <a:solidFill>
                  <a:srgbClr val="00B0F0"/>
                </a:solidFill>
              </a:rPr>
              <a:t>lbs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average 6</a:t>
            </a:r>
            <a:r>
              <a:rPr lang="en-US" baseline="30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grade girl is: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11 ½ years old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4’ 8”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87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lbs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Wait a minute! This doesn’t describe each of you…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so </a:t>
            </a:r>
            <a:r>
              <a:rPr lang="en-US" dirty="0" smtClean="0">
                <a:solidFill>
                  <a:schemeClr val="tx1"/>
                </a:solidFill>
              </a:rPr>
              <a:t>how am I able to say </a:t>
            </a:r>
            <a:r>
              <a:rPr lang="en-US" dirty="0" smtClean="0">
                <a:solidFill>
                  <a:schemeClr val="tx1"/>
                </a:solidFill>
              </a:rPr>
              <a:t>this?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Mean, </a:t>
            </a:r>
            <a:r>
              <a:rPr lang="en-US" sz="4000" dirty="0" smtClean="0"/>
              <a:t>Median, MAD… Oh, IQR!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310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When a lot of data represents one specific population, there has to be a way to describe it easily.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Looking around the classroom, we do not all look the same. We are all different.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BUT…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If we </a:t>
            </a:r>
            <a:r>
              <a:rPr lang="en-US" b="1" i="1" dirty="0" smtClean="0"/>
              <a:t>had </a:t>
            </a:r>
            <a:r>
              <a:rPr lang="en-US" dirty="0" smtClean="0"/>
              <a:t>to describe what we look like in ONE way, we would look for patterns and describe us that way.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Measures of </a:t>
            </a:r>
            <a:br>
              <a:rPr lang="en-US" dirty="0" smtClean="0"/>
            </a:br>
            <a:r>
              <a:rPr lang="en-US" dirty="0" smtClean="0"/>
              <a:t>Central Tendency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48347"/>
            <a:ext cx="9143999" cy="46096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Measure</a:t>
            </a:r>
            <a:r>
              <a:rPr lang="en-US" b="1" dirty="0" smtClean="0"/>
              <a:t>	           When to </a:t>
            </a:r>
            <a:r>
              <a:rPr lang="en-US" b="1" dirty="0" smtClean="0"/>
              <a:t>Use It</a:t>
            </a:r>
            <a:r>
              <a:rPr lang="en-US" b="1" dirty="0" smtClean="0"/>
              <a:t>	                  </a:t>
            </a:r>
            <a:r>
              <a:rPr lang="en-US" b="1" dirty="0" smtClean="0"/>
              <a:t>	How </a:t>
            </a:r>
            <a:r>
              <a:rPr lang="en-US" b="1" dirty="0" smtClean="0"/>
              <a:t>To </a:t>
            </a:r>
            <a:r>
              <a:rPr lang="en-US" b="1" dirty="0" smtClean="0"/>
              <a:t>Use It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 smtClean="0">
                <a:hlinkClick r:id="rId2"/>
              </a:rPr>
              <a:t>Mean</a:t>
            </a:r>
            <a:r>
              <a:rPr lang="en-US" dirty="0" smtClean="0"/>
              <a:t>	    when looking for the	</a:t>
            </a:r>
            <a:r>
              <a:rPr lang="en-US" u="sng" dirty="0" smtClean="0"/>
              <a:t>    sum of all the numbers  </a:t>
            </a:r>
            <a:r>
              <a:rPr lang="en-US" sz="100" u="sng" dirty="0" smtClean="0"/>
              <a:t>.</a:t>
            </a:r>
            <a:r>
              <a:rPr lang="en-US" u="sng" dirty="0" smtClean="0"/>
              <a:t> 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/>
              <a:t>t</a:t>
            </a:r>
            <a:r>
              <a:rPr lang="en-US" dirty="0" smtClean="0"/>
              <a:t>ypical or average</a:t>
            </a:r>
            <a:r>
              <a:rPr lang="en-US" dirty="0" smtClean="0"/>
              <a:t>	amount of numbers added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smtClean="0"/>
              <a:t>			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Median        the data set has outliers       the middle value when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  data is in order from least 							to greatest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dirty="0" smtClean="0"/>
              <a:t>Measures of </a:t>
            </a:r>
            <a:br>
              <a:rPr lang="en-US" dirty="0" smtClean="0"/>
            </a:br>
            <a:r>
              <a:rPr lang="en-US" dirty="0" smtClean="0"/>
              <a:t>Central Tendency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81200" y="20574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10200" y="20574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44958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3124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48347"/>
            <a:ext cx="9143999" cy="46096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</a:rPr>
              <a:t>Measure	           When to Use	                      </a:t>
            </a:r>
            <a:r>
              <a:rPr lang="en-US" dirty="0" smtClean="0">
                <a:solidFill>
                  <a:srgbClr val="00B050"/>
                </a:solidFill>
              </a:rPr>
              <a:t>      How </a:t>
            </a:r>
            <a:r>
              <a:rPr lang="en-US" dirty="0" smtClean="0">
                <a:solidFill>
                  <a:srgbClr val="00B050"/>
                </a:solidFill>
              </a:rPr>
              <a:t>To Use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r>
              <a:rPr lang="en-US" dirty="0" smtClean="0"/>
              <a:t>     Range	   </a:t>
            </a:r>
            <a:r>
              <a:rPr lang="en-US" dirty="0" smtClean="0"/>
              <a:t>  T</a:t>
            </a:r>
            <a:r>
              <a:rPr lang="en-US" sz="2200" dirty="0" smtClean="0"/>
              <a:t>o </a:t>
            </a:r>
            <a:r>
              <a:rPr lang="en-US" sz="2200" dirty="0" smtClean="0"/>
              <a:t>find the spread of data;	          </a:t>
            </a:r>
            <a:r>
              <a:rPr lang="en-US" sz="2200" dirty="0" smtClean="0"/>
              <a:t>order the data from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		   </a:t>
            </a:r>
            <a:r>
              <a:rPr lang="en-US" sz="2200" dirty="0" smtClean="0"/>
              <a:t>    to </a:t>
            </a:r>
            <a:r>
              <a:rPr lang="en-US" sz="2200" dirty="0" smtClean="0"/>
              <a:t>check variation of data        </a:t>
            </a:r>
            <a:r>
              <a:rPr lang="en-US" sz="2200" dirty="0" smtClean="0"/>
              <a:t>         smallest to largest</a:t>
            </a: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IQR	     </a:t>
            </a:r>
            <a:r>
              <a:rPr lang="en-US" dirty="0" smtClean="0"/>
              <a:t>To </a:t>
            </a:r>
            <a:r>
              <a:rPr lang="en-US" dirty="0" smtClean="0"/>
              <a:t>find the </a:t>
            </a:r>
            <a:r>
              <a:rPr lang="en-US" dirty="0" smtClean="0"/>
              <a:t>range of only       	upper quartile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 smtClean="0"/>
              <a:t>(inner </a:t>
            </a:r>
            <a:r>
              <a:rPr lang="en-US" sz="1500" dirty="0"/>
              <a:t>quartile </a:t>
            </a:r>
            <a:r>
              <a:rPr lang="en-US" sz="1500" dirty="0" smtClean="0"/>
              <a:t>range)</a:t>
            </a:r>
            <a:r>
              <a:rPr lang="en-US" dirty="0" smtClean="0"/>
              <a:t>     </a:t>
            </a:r>
            <a:r>
              <a:rPr lang="en-US" dirty="0" smtClean="0"/>
              <a:t>the majority of the </a:t>
            </a:r>
            <a:r>
              <a:rPr lang="en-US" dirty="0"/>
              <a:t>data set </a:t>
            </a:r>
            <a:r>
              <a:rPr lang="en-US" dirty="0" smtClean="0"/>
              <a:t>	          </a:t>
            </a:r>
            <a:r>
              <a:rPr lang="en-US" u="sng" dirty="0" smtClean="0"/>
              <a:t>– </a:t>
            </a:r>
            <a:r>
              <a:rPr lang="en-US" u="sng" dirty="0"/>
              <a:t>lower quartile</a:t>
            </a:r>
            <a:r>
              <a:rPr lang="en-US" sz="3600" u="sng" dirty="0"/>
              <a:t> </a:t>
            </a:r>
            <a:endParaRPr lang="en-US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							</a:t>
            </a:r>
            <a:r>
              <a:rPr lang="en-US" dirty="0" smtClean="0"/>
              <a:t>       </a:t>
            </a:r>
            <a:r>
              <a:rPr lang="en-US" dirty="0" smtClean="0"/>
              <a:t>		   to check how much the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M.A.D. 	    data deviates (differs)            </a:t>
            </a:r>
            <a:r>
              <a:rPr lang="en-US" dirty="0" smtClean="0">
                <a:hlinkClick r:id="" action="ppaction://noaction"/>
              </a:rPr>
              <a:t>Click here to find out how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    from the central tendency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dirty="0" smtClean="0"/>
              <a:t>Measures of </a:t>
            </a:r>
            <a:br>
              <a:rPr lang="en-US" dirty="0" smtClean="0"/>
            </a:br>
            <a:r>
              <a:rPr lang="en-US" dirty="0" smtClean="0"/>
              <a:t>Variability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81200" y="20574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38800" y="20574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" y="39624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51816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Statistics</a:t>
            </a:r>
            <a:r>
              <a:rPr lang="en-US" dirty="0" smtClean="0"/>
              <a:t> is a set of data (information) that has been collected.</a:t>
            </a:r>
          </a:p>
          <a:p>
            <a:pPr marL="457200" lvl="1" indent="0" algn="ctr">
              <a:buNone/>
            </a:pPr>
            <a:r>
              <a:rPr lang="en-US" dirty="0" smtClean="0"/>
              <a:t>The data can be </a:t>
            </a:r>
            <a:r>
              <a:rPr lang="en-US" b="1" i="1" dirty="0" smtClean="0"/>
              <a:t>categorical</a:t>
            </a:r>
            <a:r>
              <a:rPr lang="en-US" dirty="0" smtClean="0"/>
              <a:t> or </a:t>
            </a:r>
            <a:r>
              <a:rPr lang="en-US" b="1" i="1" dirty="0" smtClean="0"/>
              <a:t>numerical</a:t>
            </a:r>
            <a:r>
              <a:rPr lang="en-US" dirty="0" smtClean="0"/>
              <a:t>.</a:t>
            </a:r>
          </a:p>
          <a:p>
            <a:pPr marL="800100" lvl="1" indent="-342900"/>
            <a:r>
              <a:rPr lang="en-US" b="1" dirty="0" smtClean="0"/>
              <a:t>Categorical Data</a:t>
            </a:r>
            <a:r>
              <a:rPr lang="en-US" dirty="0" smtClean="0"/>
              <a:t> – Information that can be sorted into groups/categories.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Ex: Favorite colors (Blue, Red, Purple, Green, etc.)</a:t>
            </a:r>
          </a:p>
          <a:p>
            <a:pPr marL="800100" lvl="1" indent="-342900"/>
            <a:r>
              <a:rPr lang="en-US" b="1" dirty="0" smtClean="0"/>
              <a:t>Numerical Data </a:t>
            </a:r>
            <a:r>
              <a:rPr lang="en-US" dirty="0" smtClean="0"/>
              <a:t>– Information that is in numbers.</a:t>
            </a:r>
          </a:p>
          <a:p>
            <a:pPr marL="457200" lvl="1" indent="0">
              <a:buNone/>
            </a:pPr>
            <a:r>
              <a:rPr lang="en-US" dirty="0" smtClean="0"/>
              <a:t>	Ex: How many DVDs do you own? (5, 12, 316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	 </a:t>
            </a:r>
            <a:r>
              <a:rPr lang="en-US" dirty="0" smtClean="0"/>
              <a:t>      How tall are your classmates? (60 in, 55 in)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Statistics?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Everyone uses statistics!  </a:t>
            </a:r>
          </a:p>
          <a:p>
            <a:pPr marL="0" indent="0" algn="ctr">
              <a:buNone/>
            </a:pPr>
            <a:r>
              <a:rPr lang="en-US" dirty="0" smtClean="0"/>
              <a:t>Yes… YOU, even!</a:t>
            </a:r>
          </a:p>
          <a:p>
            <a:pPr marL="0" indent="0" algn="ctr">
              <a:buNone/>
            </a:pPr>
            <a:r>
              <a:rPr lang="en-US" dirty="0" smtClean="0"/>
              <a:t>Everyone is influenced by statistics!  </a:t>
            </a:r>
          </a:p>
          <a:p>
            <a:pPr marL="0" indent="0" algn="ctr">
              <a:buNone/>
            </a:pPr>
            <a:r>
              <a:rPr lang="en-US" dirty="0" smtClean="0"/>
              <a:t>Yes… YOU, even!</a:t>
            </a:r>
          </a:p>
          <a:p>
            <a:pPr marL="0" indent="0" algn="ctr">
              <a:buNone/>
            </a:pPr>
            <a:r>
              <a:rPr lang="en-US" dirty="0" smtClean="0"/>
              <a:t>Everyone survives because of statistics! </a:t>
            </a:r>
          </a:p>
          <a:p>
            <a:pPr marL="0" indent="0" algn="ctr">
              <a:buNone/>
            </a:pPr>
            <a:r>
              <a:rPr lang="en-US" dirty="0" smtClean="0"/>
              <a:t>Yes… YOU, even!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Not sure about that?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Statistics?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51" y="45720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there two or three versions of these games?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8288"/>
            <a:ext cx="4561229" cy="69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5" y="434859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89" y="45910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44919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2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417756"/>
            <a:ext cx="7756263" cy="1054250"/>
          </a:xfrm>
        </p:spPr>
        <p:txBody>
          <a:bodyPr/>
          <a:lstStyle/>
          <a:p>
            <a:r>
              <a:rPr lang="en-US" dirty="0" smtClean="0"/>
              <a:t>Why is Obama the President?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09" y="2286000"/>
            <a:ext cx="6248399" cy="41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87" y="22860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you choose fly hairstyles or cute pants?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86250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4" y="2164875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243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5261"/>
            <a:ext cx="3276600" cy="220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15144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2" y="21336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118366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9797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4815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985205"/>
              </p:ext>
            </p:extLst>
          </p:nvPr>
        </p:nvGraphicFramePr>
        <p:xfrm>
          <a:off x="762000" y="22098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3 Stages of Statistics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8216153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You have got to ask a </a:t>
            </a:r>
            <a:r>
              <a:rPr lang="en-US" dirty="0" smtClean="0"/>
              <a:t>statistical </a:t>
            </a:r>
            <a:r>
              <a:rPr lang="en-US" dirty="0" smtClean="0"/>
              <a:t>question, if you really want to get the </a:t>
            </a:r>
            <a:r>
              <a:rPr lang="en-US" dirty="0" smtClean="0"/>
              <a:t>info!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What makes </a:t>
            </a:r>
            <a:r>
              <a:rPr lang="en-US" dirty="0"/>
              <a:t>a question </a:t>
            </a:r>
            <a:r>
              <a:rPr lang="en-US" dirty="0" smtClean="0"/>
              <a:t>statistical?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u="sng" dirty="0" smtClean="0"/>
              <a:t>       A specific population                                                 </a:t>
            </a:r>
            <a:r>
              <a:rPr lang="en-US" sz="100" u="sng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       Topic of interest                                                          </a:t>
            </a:r>
            <a:r>
              <a:rPr lang="en-US" sz="100" u="sng" dirty="0" smtClean="0"/>
              <a:t>.</a:t>
            </a:r>
            <a:r>
              <a:rPr lang="en-US" u="sng" dirty="0" smtClean="0"/>
              <a:t> 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101"/>
                </a:solidFill>
              </a:rPr>
              <a:t>3. </a:t>
            </a:r>
            <a:r>
              <a:rPr lang="en-US" b="1" u="sng" dirty="0" smtClean="0">
                <a:solidFill>
                  <a:srgbClr val="FF0101"/>
                </a:solidFill>
              </a:rPr>
              <a:t>       MOST IMPORTANT: Variability </a:t>
            </a:r>
            <a:r>
              <a:rPr lang="en-US" b="1" u="sng" dirty="0" smtClean="0">
                <a:solidFill>
                  <a:srgbClr val="FF0101"/>
                </a:solidFill>
              </a:rPr>
              <a:t>in the responses                                      </a:t>
            </a:r>
            <a:r>
              <a:rPr lang="en-US" sz="100" u="sng" dirty="0" smtClean="0"/>
              <a:t>.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</a:t>
            </a:r>
            <a:r>
              <a:rPr lang="en-US" b="1" dirty="0" smtClean="0">
                <a:solidFill>
                  <a:srgbClr val="FF0000"/>
                </a:solidFill>
              </a:rPr>
              <a:t>Collecting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1) Order the numerical data from least to greatest.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Put your data in a chart or table.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Your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5843</TotalTime>
  <Words>537</Words>
  <Application>Microsoft Office PowerPoint</Application>
  <PresentationFormat>On-screen Show (4:3)</PresentationFormat>
  <Paragraphs>136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Hardcover</vt:lpstr>
      <vt:lpstr>Statistics</vt:lpstr>
      <vt:lpstr>What is Statistics?</vt:lpstr>
      <vt:lpstr>Who Uses Statistics?</vt:lpstr>
      <vt:lpstr>Why are there two or three versions of these games?</vt:lpstr>
      <vt:lpstr>Why is Obama the President?</vt:lpstr>
      <vt:lpstr>Why do you choose fly hairstyles or cute pants?</vt:lpstr>
      <vt:lpstr>3 Stages of Statistics</vt:lpstr>
      <vt:lpstr>Step One: Collecting</vt:lpstr>
      <vt:lpstr>Organize Your Data</vt:lpstr>
      <vt:lpstr>Step Two: Representing</vt:lpstr>
      <vt:lpstr>Bar Graph vs Histogram</vt:lpstr>
      <vt:lpstr>Tallest Men Alive</vt:lpstr>
      <vt:lpstr>Box &amp; Whiskers Plot</vt:lpstr>
      <vt:lpstr>Step Three: Summarizing</vt:lpstr>
      <vt:lpstr>Mean, Median, MAD… Oh, IQR!</vt:lpstr>
      <vt:lpstr>Measures of  Central Tendency</vt:lpstr>
      <vt:lpstr>Measures of  Central Tendency</vt:lpstr>
      <vt:lpstr>Measures of  Variability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Mean, Median &amp; Range</dc:title>
  <dc:creator>J Simone</dc:creator>
  <cp:lastModifiedBy>J Simone</cp:lastModifiedBy>
  <cp:revision>47</cp:revision>
  <dcterms:created xsi:type="dcterms:W3CDTF">2013-02-23T01:25:50Z</dcterms:created>
  <dcterms:modified xsi:type="dcterms:W3CDTF">2013-10-23T05:36:22Z</dcterms:modified>
</cp:coreProperties>
</file>