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58" r:id="rId7"/>
    <p:sldId id="262" r:id="rId8"/>
    <p:sldId id="264" r:id="rId9"/>
    <p:sldId id="263" r:id="rId10"/>
    <p:sldId id="265" r:id="rId11"/>
    <p:sldId id="267" r:id="rId12"/>
    <p:sldId id="268" r:id="rId13"/>
    <p:sldId id="266"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1DA3DB2-0434-4920-8361-64EF0B3AC5B4}" type="datetimeFigureOut">
              <a:rPr lang="en-US" smtClean="0"/>
              <a:t>10/9/2012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CD53D06-9FE4-48E5-9405-A49D9E957C9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DA3DB2-0434-4920-8361-64EF0B3AC5B4}" type="datetimeFigureOut">
              <a:rPr lang="en-US" smtClean="0"/>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53D06-9FE4-48E5-9405-A49D9E957C9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1DA3DB2-0434-4920-8361-64EF0B3AC5B4}" type="datetimeFigureOut">
              <a:rPr lang="en-US" smtClean="0"/>
              <a:t>10/9/2012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CD53D06-9FE4-48E5-9405-A49D9E957C9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1DA3DB2-0434-4920-8361-64EF0B3AC5B4}" type="datetimeFigureOut">
              <a:rPr lang="en-US" smtClean="0"/>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CD53D06-9FE4-48E5-9405-A49D9E957C97}"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1DA3DB2-0434-4920-8361-64EF0B3AC5B4}" type="datetimeFigureOut">
              <a:rPr lang="en-US" smtClean="0"/>
              <a:t>10/9/2012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CD53D06-9FE4-48E5-9405-A49D9E957C97}"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1DA3DB2-0434-4920-8361-64EF0B3AC5B4}" type="datetimeFigureOut">
              <a:rPr lang="en-US" smtClean="0"/>
              <a:t>10/9/2012</a:t>
            </a:fld>
            <a:endParaRPr lang="en-US"/>
          </a:p>
        </p:txBody>
      </p:sp>
      <p:sp>
        <p:nvSpPr>
          <p:cNvPr id="10" name="Slide Number Placeholder 9"/>
          <p:cNvSpPr>
            <a:spLocks noGrp="1"/>
          </p:cNvSpPr>
          <p:nvPr>
            <p:ph type="sldNum" sz="quarter" idx="16"/>
          </p:nvPr>
        </p:nvSpPr>
        <p:spPr/>
        <p:txBody>
          <a:bodyPr rtlCol="0"/>
          <a:lstStyle/>
          <a:p>
            <a:fld id="{DCD53D06-9FE4-48E5-9405-A49D9E957C97}"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1DA3DB2-0434-4920-8361-64EF0B3AC5B4}" type="datetimeFigureOut">
              <a:rPr lang="en-US" smtClean="0"/>
              <a:t>10/9/2012</a:t>
            </a:fld>
            <a:endParaRPr lang="en-US"/>
          </a:p>
        </p:txBody>
      </p:sp>
      <p:sp>
        <p:nvSpPr>
          <p:cNvPr id="12" name="Slide Number Placeholder 11"/>
          <p:cNvSpPr>
            <a:spLocks noGrp="1"/>
          </p:cNvSpPr>
          <p:nvPr>
            <p:ph type="sldNum" sz="quarter" idx="16"/>
          </p:nvPr>
        </p:nvSpPr>
        <p:spPr/>
        <p:txBody>
          <a:bodyPr rtlCol="0"/>
          <a:lstStyle/>
          <a:p>
            <a:fld id="{DCD53D06-9FE4-48E5-9405-A49D9E957C97}"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DA3DB2-0434-4920-8361-64EF0B3AC5B4}" type="datetimeFigureOut">
              <a:rPr lang="en-US" smtClean="0"/>
              <a:t>10/9/2012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CD53D06-9FE4-48E5-9405-A49D9E957C9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A3DB2-0434-4920-8361-64EF0B3AC5B4}" type="datetimeFigureOut">
              <a:rPr lang="en-US" smtClean="0"/>
              <a:t>10/9/2012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CD53D06-9FE4-48E5-9405-A49D9E957C9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1DA3DB2-0434-4920-8361-64EF0B3AC5B4}" type="datetimeFigureOut">
              <a:rPr lang="en-US" smtClean="0"/>
              <a:t>10/9/2012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CD53D06-9FE4-48E5-9405-A49D9E957C97}"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1DA3DB2-0434-4920-8361-64EF0B3AC5B4}" type="datetimeFigureOut">
              <a:rPr lang="en-US" smtClean="0"/>
              <a:t>10/9/2012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CD53D06-9FE4-48E5-9405-A49D9E957C97}"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1DA3DB2-0434-4920-8361-64EF0B3AC5B4}" type="datetimeFigureOut">
              <a:rPr lang="en-US" smtClean="0"/>
              <a:t>10/9/2012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CD53D06-9FE4-48E5-9405-A49D9E957C9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thinkingblocks.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Setting up &amp; Solving Ratios &amp; Proportions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09544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practice… We’ll start off easy</a:t>
            </a:r>
            <a:endParaRPr lang="en-US" dirty="0"/>
          </a:p>
        </p:txBody>
      </p:sp>
      <p:sp>
        <p:nvSpPr>
          <p:cNvPr id="3" name="Content Placeholder 2"/>
          <p:cNvSpPr>
            <a:spLocks noGrp="1"/>
          </p:cNvSpPr>
          <p:nvPr>
            <p:ph sz="quarter" idx="1"/>
          </p:nvPr>
        </p:nvSpPr>
        <p:spPr/>
        <p:txBody>
          <a:bodyPr/>
          <a:lstStyle/>
          <a:p>
            <a:r>
              <a:rPr lang="en-US" dirty="0" smtClean="0"/>
              <a:t>Save At Gabe’s sold some sweaters and books in the ratio 2:3. The store sold 8 sweaters yesterday. How many books were sold? </a:t>
            </a:r>
            <a:r>
              <a:rPr lang="en-US" sz="1400" dirty="0" smtClean="0"/>
              <a:t>(www.thinkingblocks.com)</a:t>
            </a:r>
            <a:endParaRPr lang="en-US" sz="1400" dirty="0"/>
          </a:p>
        </p:txBody>
      </p:sp>
      <p:graphicFrame>
        <p:nvGraphicFramePr>
          <p:cNvPr id="4" name="Table 3"/>
          <p:cNvGraphicFramePr>
            <a:graphicFrameLocks noGrp="1"/>
          </p:cNvGraphicFramePr>
          <p:nvPr>
            <p:extLst>
              <p:ext uri="{D42A27DB-BD31-4B8C-83A1-F6EECF244321}">
                <p14:modId xmlns:p14="http://schemas.microsoft.com/office/powerpoint/2010/main" val="1415624199"/>
              </p:ext>
            </p:extLst>
          </p:nvPr>
        </p:nvGraphicFramePr>
        <p:xfrm>
          <a:off x="2514600" y="3333204"/>
          <a:ext cx="6096000" cy="1849120"/>
        </p:xfrm>
        <a:graphic>
          <a:graphicData uri="http://schemas.openxmlformats.org/drawingml/2006/table">
            <a:tbl>
              <a:tblPr firstRow="1" bandRow="1">
                <a:tableStyleId>{5C22544A-7EE6-4342-B048-85BDC9FD1C3A}</a:tableStyleId>
              </a:tblPr>
              <a:tblGrid>
                <a:gridCol w="1524000"/>
                <a:gridCol w="1524000"/>
                <a:gridCol w="1524000"/>
                <a:gridCol w="1524000"/>
              </a:tblGrid>
              <a:tr h="324396">
                <a:tc>
                  <a:txBody>
                    <a:bodyPr/>
                    <a:lstStyle/>
                    <a:p>
                      <a:pPr algn="ctr"/>
                      <a:r>
                        <a:rPr lang="en-US" dirty="0" smtClean="0"/>
                        <a:t>Identification</a:t>
                      </a:r>
                      <a:endParaRPr lang="en-US" dirty="0"/>
                    </a:p>
                  </a:txBody>
                  <a:tcPr/>
                </a:tc>
                <a:tc>
                  <a:txBody>
                    <a:bodyPr/>
                    <a:lstStyle/>
                    <a:p>
                      <a:pPr algn="ctr"/>
                      <a:r>
                        <a:rPr lang="en-US" dirty="0" smtClean="0"/>
                        <a:t>Part Info</a:t>
                      </a:r>
                      <a:endParaRPr lang="en-US" dirty="0"/>
                    </a:p>
                  </a:txBody>
                  <a:tcPr/>
                </a:tc>
                <a:tc>
                  <a:txBody>
                    <a:bodyPr/>
                    <a:lstStyle/>
                    <a:p>
                      <a:pPr algn="ctr"/>
                      <a:r>
                        <a:rPr lang="en-US" dirty="0" smtClean="0"/>
                        <a:t>COP</a:t>
                      </a:r>
                      <a:endParaRPr lang="en-US" dirty="0"/>
                    </a:p>
                  </a:txBody>
                  <a:tcPr/>
                </a:tc>
                <a:tc>
                  <a:txBody>
                    <a:bodyPr/>
                    <a:lstStyle/>
                    <a:p>
                      <a:pPr algn="ctr"/>
                      <a:r>
                        <a:rPr lang="en-US" dirty="0" smtClean="0"/>
                        <a:t>Actual #</a:t>
                      </a:r>
                      <a:endParaRPr lang="en-US" dirty="0"/>
                    </a:p>
                  </a:txBody>
                  <a:tcPr/>
                </a:tc>
              </a:tr>
              <a:tr h="370840">
                <a:tc>
                  <a:txBody>
                    <a:bodyPr/>
                    <a:lstStyle/>
                    <a:p>
                      <a:pPr algn="ctr"/>
                      <a:r>
                        <a:rPr lang="en-US" dirty="0" smtClean="0"/>
                        <a:t>Sweaters</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pPr algn="ctr"/>
                      <a:r>
                        <a:rPr lang="en-US" dirty="0" smtClean="0"/>
                        <a:t>Books</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r h="370840">
                <a:tc>
                  <a:txBody>
                    <a:bodyPr/>
                    <a:lstStyle/>
                    <a:p>
                      <a:pPr algn="ctr"/>
                      <a:r>
                        <a:rPr lang="en-US" dirty="0" smtClean="0"/>
                        <a:t>Total</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Difference</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tr>
            </a:tbl>
          </a:graphicData>
        </a:graphic>
      </p:graphicFrame>
      <p:sp>
        <p:nvSpPr>
          <p:cNvPr id="5" name="TextBox 4"/>
          <p:cNvSpPr txBox="1"/>
          <p:nvPr/>
        </p:nvSpPr>
        <p:spPr>
          <a:xfrm>
            <a:off x="304800" y="3657599"/>
            <a:ext cx="2057400" cy="1200329"/>
          </a:xfrm>
          <a:prstGeom prst="rect">
            <a:avLst/>
          </a:prstGeom>
          <a:noFill/>
        </p:spPr>
        <p:txBody>
          <a:bodyPr wrap="square" rtlCol="0">
            <a:spAutoFit/>
          </a:bodyPr>
          <a:lstStyle/>
          <a:p>
            <a:r>
              <a:rPr lang="en-US" dirty="0" smtClean="0"/>
              <a:t>1) Identify what is being compared. In this problem, it’s sweaters &amp; books!</a:t>
            </a:r>
            <a:endParaRPr lang="en-US" dirty="0"/>
          </a:p>
        </p:txBody>
      </p:sp>
      <p:sp>
        <p:nvSpPr>
          <p:cNvPr id="6" name="TextBox 5"/>
          <p:cNvSpPr txBox="1"/>
          <p:nvPr/>
        </p:nvSpPr>
        <p:spPr>
          <a:xfrm>
            <a:off x="304800" y="5010328"/>
            <a:ext cx="2057400" cy="1477328"/>
          </a:xfrm>
          <a:prstGeom prst="rect">
            <a:avLst/>
          </a:prstGeom>
          <a:noFill/>
        </p:spPr>
        <p:txBody>
          <a:bodyPr wrap="square" rtlCol="0">
            <a:spAutoFit/>
          </a:bodyPr>
          <a:lstStyle/>
          <a:p>
            <a:r>
              <a:rPr lang="en-US" dirty="0">
                <a:solidFill>
                  <a:srgbClr val="00B050"/>
                </a:solidFill>
              </a:rPr>
              <a:t>2</a:t>
            </a:r>
            <a:r>
              <a:rPr lang="en-US" dirty="0" smtClean="0">
                <a:solidFill>
                  <a:srgbClr val="00B050"/>
                </a:solidFill>
              </a:rPr>
              <a:t>) Assign the ratio in the order it is given. Sweaters is first, and 2 is first, so 2 goes with sweaters.</a:t>
            </a:r>
            <a:endParaRPr lang="en-US" dirty="0">
              <a:solidFill>
                <a:srgbClr val="00B050"/>
              </a:solidFill>
            </a:endParaRPr>
          </a:p>
        </p:txBody>
      </p:sp>
      <p:sp>
        <p:nvSpPr>
          <p:cNvPr id="7" name="TextBox 6"/>
          <p:cNvSpPr txBox="1"/>
          <p:nvPr/>
        </p:nvSpPr>
        <p:spPr>
          <a:xfrm>
            <a:off x="2486043" y="5103765"/>
            <a:ext cx="2209800" cy="1754326"/>
          </a:xfrm>
          <a:prstGeom prst="rect">
            <a:avLst/>
          </a:prstGeom>
          <a:noFill/>
        </p:spPr>
        <p:txBody>
          <a:bodyPr wrap="square" rtlCol="0">
            <a:spAutoFit/>
          </a:bodyPr>
          <a:lstStyle/>
          <a:p>
            <a:r>
              <a:rPr lang="en-US" dirty="0" smtClean="0">
                <a:solidFill>
                  <a:schemeClr val="bg2">
                    <a:lumMod val="50000"/>
                  </a:schemeClr>
                </a:solidFill>
              </a:rPr>
              <a:t>3) Now plug in the remaining number given in the problem. It says 8 sweaters, so 8 goes in the row next to sweater.</a:t>
            </a:r>
            <a:endParaRPr lang="en-US" dirty="0">
              <a:solidFill>
                <a:schemeClr val="bg2">
                  <a:lumMod val="50000"/>
                </a:schemeClr>
              </a:solidFill>
            </a:endParaRPr>
          </a:p>
        </p:txBody>
      </p:sp>
      <p:sp>
        <p:nvSpPr>
          <p:cNvPr id="8" name="TextBox 7"/>
          <p:cNvSpPr txBox="1"/>
          <p:nvPr/>
        </p:nvSpPr>
        <p:spPr>
          <a:xfrm>
            <a:off x="4761864" y="5296070"/>
            <a:ext cx="2819400" cy="1200329"/>
          </a:xfrm>
          <a:prstGeom prst="rect">
            <a:avLst/>
          </a:prstGeom>
          <a:noFill/>
        </p:spPr>
        <p:txBody>
          <a:bodyPr wrap="square" rtlCol="0">
            <a:spAutoFit/>
          </a:bodyPr>
          <a:lstStyle/>
          <a:p>
            <a:r>
              <a:rPr lang="en-US" dirty="0" smtClean="0">
                <a:solidFill>
                  <a:srgbClr val="FF0000"/>
                </a:solidFill>
              </a:rPr>
              <a:t>4) What is your Constant of Proportionality? Which operation did you use to get the 2 to become an 8? </a:t>
            </a:r>
            <a:endParaRPr lang="en-US" dirty="0">
              <a:solidFill>
                <a:srgbClr val="FF0000"/>
              </a:solidFill>
            </a:endParaRPr>
          </a:p>
        </p:txBody>
      </p:sp>
      <p:sp>
        <p:nvSpPr>
          <p:cNvPr id="9" name="TextBox 8"/>
          <p:cNvSpPr txBox="1"/>
          <p:nvPr/>
        </p:nvSpPr>
        <p:spPr>
          <a:xfrm>
            <a:off x="7470852" y="5342697"/>
            <a:ext cx="1673148" cy="923330"/>
          </a:xfrm>
          <a:prstGeom prst="rect">
            <a:avLst/>
          </a:prstGeom>
          <a:noFill/>
        </p:spPr>
        <p:txBody>
          <a:bodyPr wrap="square" rtlCol="0">
            <a:spAutoFit/>
          </a:bodyPr>
          <a:lstStyle/>
          <a:p>
            <a:r>
              <a:rPr lang="en-US" dirty="0" smtClean="0">
                <a:solidFill>
                  <a:srgbClr val="FFC000"/>
                </a:solidFill>
              </a:rPr>
              <a:t>5) Use the same COP to find the other number. </a:t>
            </a:r>
            <a:endParaRPr lang="en-US" dirty="0">
              <a:solidFill>
                <a:srgbClr val="FFC000"/>
              </a:solidFill>
            </a:endParaRPr>
          </a:p>
        </p:txBody>
      </p:sp>
      <p:sp>
        <p:nvSpPr>
          <p:cNvPr id="10" name="TextBox 9"/>
          <p:cNvSpPr txBox="1"/>
          <p:nvPr/>
        </p:nvSpPr>
        <p:spPr>
          <a:xfrm>
            <a:off x="3886200" y="2918934"/>
            <a:ext cx="3339157" cy="461665"/>
          </a:xfrm>
          <a:prstGeom prst="rect">
            <a:avLst/>
          </a:prstGeom>
          <a:noFill/>
        </p:spPr>
        <p:txBody>
          <a:bodyPr wrap="square" rtlCol="0">
            <a:spAutoFit/>
          </a:bodyPr>
          <a:lstStyle/>
          <a:p>
            <a:r>
              <a:rPr lang="en-US" sz="2400" b="1" dirty="0" smtClean="0">
                <a:solidFill>
                  <a:srgbClr val="FFC000"/>
                </a:solidFill>
              </a:rPr>
              <a:t>12 books were sold!</a:t>
            </a:r>
            <a:endParaRPr lang="en-US" sz="2400" b="1" dirty="0">
              <a:solidFill>
                <a:srgbClr val="FFC000"/>
              </a:solidFill>
            </a:endParaRPr>
          </a:p>
        </p:txBody>
      </p:sp>
      <p:sp>
        <p:nvSpPr>
          <p:cNvPr id="12" name="TextBox 11"/>
          <p:cNvSpPr txBox="1"/>
          <p:nvPr/>
        </p:nvSpPr>
        <p:spPr>
          <a:xfrm>
            <a:off x="4606212" y="3701534"/>
            <a:ext cx="311304" cy="369332"/>
          </a:xfrm>
          <a:prstGeom prst="rect">
            <a:avLst/>
          </a:prstGeom>
          <a:noFill/>
        </p:spPr>
        <p:txBody>
          <a:bodyPr wrap="none" rtlCol="0">
            <a:spAutoFit/>
          </a:bodyPr>
          <a:lstStyle/>
          <a:p>
            <a:r>
              <a:rPr lang="en-US" dirty="0" smtClean="0">
                <a:solidFill>
                  <a:srgbClr val="00B050"/>
                </a:solidFill>
              </a:rPr>
              <a:t>2</a:t>
            </a:r>
            <a:endParaRPr lang="en-US" dirty="0">
              <a:solidFill>
                <a:srgbClr val="00B050"/>
              </a:solidFill>
            </a:endParaRPr>
          </a:p>
        </p:txBody>
      </p:sp>
      <p:sp>
        <p:nvSpPr>
          <p:cNvPr id="13" name="TextBox 12"/>
          <p:cNvSpPr txBox="1"/>
          <p:nvPr/>
        </p:nvSpPr>
        <p:spPr>
          <a:xfrm>
            <a:off x="7667730" y="4034043"/>
            <a:ext cx="437940" cy="369332"/>
          </a:xfrm>
          <a:prstGeom prst="rect">
            <a:avLst/>
          </a:prstGeom>
          <a:noFill/>
        </p:spPr>
        <p:txBody>
          <a:bodyPr wrap="none" rtlCol="0">
            <a:spAutoFit/>
          </a:bodyPr>
          <a:lstStyle/>
          <a:p>
            <a:r>
              <a:rPr lang="en-US" dirty="0" smtClean="0">
                <a:solidFill>
                  <a:srgbClr val="FFC000"/>
                </a:solidFill>
              </a:rPr>
              <a:t>12</a:t>
            </a:r>
            <a:endParaRPr lang="en-US" dirty="0">
              <a:solidFill>
                <a:srgbClr val="FFC000"/>
              </a:solidFill>
            </a:endParaRPr>
          </a:p>
        </p:txBody>
      </p:sp>
      <p:sp>
        <p:nvSpPr>
          <p:cNvPr id="14" name="TextBox 13"/>
          <p:cNvSpPr txBox="1"/>
          <p:nvPr/>
        </p:nvSpPr>
        <p:spPr>
          <a:xfrm>
            <a:off x="4606212" y="4077793"/>
            <a:ext cx="311304" cy="369332"/>
          </a:xfrm>
          <a:prstGeom prst="rect">
            <a:avLst/>
          </a:prstGeom>
          <a:noFill/>
        </p:spPr>
        <p:txBody>
          <a:bodyPr wrap="none" rtlCol="0">
            <a:spAutoFit/>
          </a:bodyPr>
          <a:lstStyle/>
          <a:p>
            <a:r>
              <a:rPr lang="en-US" dirty="0" smtClean="0">
                <a:solidFill>
                  <a:srgbClr val="00B050"/>
                </a:solidFill>
              </a:rPr>
              <a:t>3</a:t>
            </a:r>
            <a:endParaRPr lang="en-US" dirty="0">
              <a:solidFill>
                <a:srgbClr val="00B050"/>
              </a:solidFill>
            </a:endParaRPr>
          </a:p>
        </p:txBody>
      </p:sp>
      <p:sp>
        <p:nvSpPr>
          <p:cNvPr id="15" name="TextBox 14"/>
          <p:cNvSpPr txBox="1"/>
          <p:nvPr/>
        </p:nvSpPr>
        <p:spPr>
          <a:xfrm>
            <a:off x="7731048" y="3676195"/>
            <a:ext cx="311304" cy="369332"/>
          </a:xfrm>
          <a:prstGeom prst="rect">
            <a:avLst/>
          </a:prstGeom>
          <a:noFill/>
        </p:spPr>
        <p:txBody>
          <a:bodyPr wrap="none" rtlCol="0">
            <a:spAutoFit/>
          </a:bodyPr>
          <a:lstStyle/>
          <a:p>
            <a:r>
              <a:rPr lang="en-US" dirty="0">
                <a:solidFill>
                  <a:schemeClr val="bg2">
                    <a:lumMod val="75000"/>
                  </a:schemeClr>
                </a:solidFill>
              </a:rPr>
              <a:t>8</a:t>
            </a:r>
            <a:endParaRPr lang="en-US" dirty="0">
              <a:solidFill>
                <a:schemeClr val="bg2">
                  <a:lumMod val="50000"/>
                </a:schemeClr>
              </a:solidFill>
            </a:endParaRPr>
          </a:p>
        </p:txBody>
      </p:sp>
      <p:sp>
        <p:nvSpPr>
          <p:cNvPr id="16" name="TextBox 15"/>
          <p:cNvSpPr txBox="1"/>
          <p:nvPr/>
        </p:nvSpPr>
        <p:spPr>
          <a:xfrm>
            <a:off x="6019800" y="4034043"/>
            <a:ext cx="426720" cy="369332"/>
          </a:xfrm>
          <a:prstGeom prst="rect">
            <a:avLst/>
          </a:prstGeom>
          <a:noFill/>
        </p:spPr>
        <p:txBody>
          <a:bodyPr wrap="none" rtlCol="0">
            <a:spAutoFit/>
          </a:bodyPr>
          <a:lstStyle/>
          <a:p>
            <a:r>
              <a:rPr lang="en-US" dirty="0" smtClean="0">
                <a:solidFill>
                  <a:srgbClr val="FFC000"/>
                </a:solidFill>
              </a:rPr>
              <a:t>x4</a:t>
            </a:r>
            <a:endParaRPr lang="en-US" dirty="0">
              <a:solidFill>
                <a:srgbClr val="FFC000"/>
              </a:solidFill>
            </a:endParaRPr>
          </a:p>
        </p:txBody>
      </p:sp>
      <p:sp>
        <p:nvSpPr>
          <p:cNvPr id="17" name="TextBox 16"/>
          <p:cNvSpPr txBox="1"/>
          <p:nvPr/>
        </p:nvSpPr>
        <p:spPr>
          <a:xfrm>
            <a:off x="6019800" y="3701534"/>
            <a:ext cx="426720" cy="369332"/>
          </a:xfrm>
          <a:prstGeom prst="rect">
            <a:avLst/>
          </a:prstGeom>
          <a:noFill/>
        </p:spPr>
        <p:txBody>
          <a:bodyPr wrap="none" rtlCol="0">
            <a:spAutoFit/>
          </a:bodyPr>
          <a:lstStyle/>
          <a:p>
            <a:r>
              <a:rPr lang="en-US" dirty="0" smtClean="0">
                <a:solidFill>
                  <a:srgbClr val="FF0000"/>
                </a:solidFill>
              </a:rPr>
              <a:t>x4</a:t>
            </a:r>
            <a:endParaRPr lang="en-US" dirty="0">
              <a:solidFill>
                <a:srgbClr val="FF0000"/>
              </a:solidFill>
            </a:endParaRPr>
          </a:p>
        </p:txBody>
      </p:sp>
    </p:spTree>
    <p:extLst>
      <p:ext uri="{BB962C8B-B14F-4D97-AF65-F5344CB8AC3E}">
        <p14:creationId xmlns:p14="http://schemas.microsoft.com/office/powerpoint/2010/main" val="17442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up)">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barn(inVertical)">
                                      <p:cBhvr>
                                        <p:cTn id="40" dur="5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Effect transition="in" filter="fade">
                                      <p:cBhvr>
                                        <p:cTn id="51" dur="500"/>
                                        <p:tgtEl>
                                          <p:spTgt spid="9"/>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21" presetClass="entr" presetSubtype="1" fill="hold" grpId="0" nodeType="click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wheel(1)">
                                      <p:cBhvr>
                                        <p:cTn id="64"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2" grpId="0"/>
      <p:bldP spid="13" grpId="0"/>
      <p:bldP spid="14" grpId="0"/>
      <p:bldP spid="15" grpId="0"/>
      <p:bldP spid="16"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practice another…</a:t>
            </a:r>
            <a:endParaRPr lang="en-US" dirty="0"/>
          </a:p>
        </p:txBody>
      </p:sp>
      <p:sp>
        <p:nvSpPr>
          <p:cNvPr id="3" name="Content Placeholder 2"/>
          <p:cNvSpPr>
            <a:spLocks noGrp="1"/>
          </p:cNvSpPr>
          <p:nvPr>
            <p:ph sz="quarter" idx="1"/>
          </p:nvPr>
        </p:nvSpPr>
        <p:spPr/>
        <p:txBody>
          <a:bodyPr/>
          <a:lstStyle/>
          <a:p>
            <a:r>
              <a:rPr lang="en-US" dirty="0" smtClean="0"/>
              <a:t>Lauren made some trail mix by combining raisins and cereal in a 3:4 ratio. </a:t>
            </a:r>
            <a:r>
              <a:rPr lang="en-US" dirty="0"/>
              <a:t> </a:t>
            </a:r>
            <a:r>
              <a:rPr lang="en-US" dirty="0" smtClean="0"/>
              <a:t>Lauren used 9 ounces of raisins. How many ounces of cereal did she use? </a:t>
            </a:r>
            <a:r>
              <a:rPr lang="en-US" sz="1400" dirty="0" smtClean="0"/>
              <a:t>(www.thinkingblocks.com)</a:t>
            </a:r>
            <a:endParaRPr lang="en-US" sz="1400" dirty="0"/>
          </a:p>
        </p:txBody>
      </p:sp>
      <p:graphicFrame>
        <p:nvGraphicFramePr>
          <p:cNvPr id="4" name="Table 3"/>
          <p:cNvGraphicFramePr>
            <a:graphicFrameLocks noGrp="1"/>
          </p:cNvGraphicFramePr>
          <p:nvPr>
            <p:extLst>
              <p:ext uri="{D42A27DB-BD31-4B8C-83A1-F6EECF244321}">
                <p14:modId xmlns:p14="http://schemas.microsoft.com/office/powerpoint/2010/main" val="3431908058"/>
              </p:ext>
            </p:extLst>
          </p:nvPr>
        </p:nvGraphicFramePr>
        <p:xfrm>
          <a:off x="2514600" y="3333204"/>
          <a:ext cx="6096000" cy="1849120"/>
        </p:xfrm>
        <a:graphic>
          <a:graphicData uri="http://schemas.openxmlformats.org/drawingml/2006/table">
            <a:tbl>
              <a:tblPr firstRow="1" bandRow="1">
                <a:tableStyleId>{5C22544A-7EE6-4342-B048-85BDC9FD1C3A}</a:tableStyleId>
              </a:tblPr>
              <a:tblGrid>
                <a:gridCol w="1524000"/>
                <a:gridCol w="1524000"/>
                <a:gridCol w="1524000"/>
                <a:gridCol w="1524000"/>
              </a:tblGrid>
              <a:tr h="324396">
                <a:tc>
                  <a:txBody>
                    <a:bodyPr/>
                    <a:lstStyle/>
                    <a:p>
                      <a:pPr algn="ctr"/>
                      <a:r>
                        <a:rPr lang="en-US" dirty="0" smtClean="0"/>
                        <a:t>Identification</a:t>
                      </a:r>
                      <a:endParaRPr lang="en-US" dirty="0"/>
                    </a:p>
                  </a:txBody>
                  <a:tcPr/>
                </a:tc>
                <a:tc>
                  <a:txBody>
                    <a:bodyPr/>
                    <a:lstStyle/>
                    <a:p>
                      <a:pPr algn="ctr"/>
                      <a:r>
                        <a:rPr lang="en-US" dirty="0" smtClean="0"/>
                        <a:t>Part Info</a:t>
                      </a:r>
                      <a:endParaRPr lang="en-US" dirty="0"/>
                    </a:p>
                  </a:txBody>
                  <a:tcPr/>
                </a:tc>
                <a:tc>
                  <a:txBody>
                    <a:bodyPr/>
                    <a:lstStyle/>
                    <a:p>
                      <a:pPr algn="ctr"/>
                      <a:r>
                        <a:rPr lang="en-US" dirty="0" smtClean="0"/>
                        <a:t>COP</a:t>
                      </a:r>
                      <a:endParaRPr lang="en-US" dirty="0"/>
                    </a:p>
                  </a:txBody>
                  <a:tcPr/>
                </a:tc>
                <a:tc>
                  <a:txBody>
                    <a:bodyPr/>
                    <a:lstStyle/>
                    <a:p>
                      <a:pPr algn="ctr"/>
                      <a:r>
                        <a:rPr lang="en-US" dirty="0" smtClean="0"/>
                        <a:t>Actual #</a:t>
                      </a:r>
                      <a:endParaRPr lang="en-US" dirty="0"/>
                    </a:p>
                  </a:txBody>
                  <a:tcPr/>
                </a:tc>
              </a:tr>
              <a:tr h="370840">
                <a:tc>
                  <a:txBody>
                    <a:bodyPr/>
                    <a:lstStyle/>
                    <a:p>
                      <a:pPr algn="ctr"/>
                      <a:r>
                        <a:rPr lang="en-US" dirty="0" smtClean="0"/>
                        <a:t>Raisins</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pPr algn="ctr"/>
                      <a:r>
                        <a:rPr lang="en-US" dirty="0" smtClean="0"/>
                        <a:t>Cereal</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r h="370840">
                <a:tc>
                  <a:txBody>
                    <a:bodyPr/>
                    <a:lstStyle/>
                    <a:p>
                      <a:pPr algn="ctr"/>
                      <a:r>
                        <a:rPr lang="en-US" dirty="0" smtClean="0"/>
                        <a:t>Total</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Difference</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tr>
            </a:tbl>
          </a:graphicData>
        </a:graphic>
      </p:graphicFrame>
      <p:sp>
        <p:nvSpPr>
          <p:cNvPr id="5" name="TextBox 4"/>
          <p:cNvSpPr txBox="1"/>
          <p:nvPr/>
        </p:nvSpPr>
        <p:spPr>
          <a:xfrm>
            <a:off x="304800" y="3657599"/>
            <a:ext cx="2057400" cy="1200329"/>
          </a:xfrm>
          <a:prstGeom prst="rect">
            <a:avLst/>
          </a:prstGeom>
          <a:noFill/>
        </p:spPr>
        <p:txBody>
          <a:bodyPr wrap="square" rtlCol="0">
            <a:spAutoFit/>
          </a:bodyPr>
          <a:lstStyle/>
          <a:p>
            <a:r>
              <a:rPr lang="en-US" dirty="0" smtClean="0"/>
              <a:t>1) Identify what is being compared. In this problem, it’s raisins &amp; cereal!</a:t>
            </a:r>
            <a:endParaRPr lang="en-US" dirty="0"/>
          </a:p>
        </p:txBody>
      </p:sp>
      <p:sp>
        <p:nvSpPr>
          <p:cNvPr id="6" name="TextBox 5"/>
          <p:cNvSpPr txBox="1"/>
          <p:nvPr/>
        </p:nvSpPr>
        <p:spPr>
          <a:xfrm>
            <a:off x="304800" y="5010328"/>
            <a:ext cx="2057400" cy="1477328"/>
          </a:xfrm>
          <a:prstGeom prst="rect">
            <a:avLst/>
          </a:prstGeom>
          <a:noFill/>
        </p:spPr>
        <p:txBody>
          <a:bodyPr wrap="square" rtlCol="0">
            <a:spAutoFit/>
          </a:bodyPr>
          <a:lstStyle/>
          <a:p>
            <a:r>
              <a:rPr lang="en-US" dirty="0">
                <a:solidFill>
                  <a:srgbClr val="00B050"/>
                </a:solidFill>
              </a:rPr>
              <a:t>2</a:t>
            </a:r>
            <a:r>
              <a:rPr lang="en-US" dirty="0" smtClean="0">
                <a:solidFill>
                  <a:srgbClr val="00B050"/>
                </a:solidFill>
              </a:rPr>
              <a:t>) Assign the ratio in the order it is given. Raisins is first, and 3 is first, so 3 goes with raisins.</a:t>
            </a:r>
            <a:endParaRPr lang="en-US" dirty="0">
              <a:solidFill>
                <a:srgbClr val="00B050"/>
              </a:solidFill>
            </a:endParaRPr>
          </a:p>
        </p:txBody>
      </p:sp>
      <p:sp>
        <p:nvSpPr>
          <p:cNvPr id="7" name="TextBox 6"/>
          <p:cNvSpPr txBox="1"/>
          <p:nvPr/>
        </p:nvSpPr>
        <p:spPr>
          <a:xfrm>
            <a:off x="2486043" y="5103765"/>
            <a:ext cx="2209800" cy="1754326"/>
          </a:xfrm>
          <a:prstGeom prst="rect">
            <a:avLst/>
          </a:prstGeom>
          <a:noFill/>
        </p:spPr>
        <p:txBody>
          <a:bodyPr wrap="square" rtlCol="0">
            <a:spAutoFit/>
          </a:bodyPr>
          <a:lstStyle/>
          <a:p>
            <a:r>
              <a:rPr lang="en-US" dirty="0" smtClean="0">
                <a:solidFill>
                  <a:schemeClr val="bg2">
                    <a:lumMod val="50000"/>
                  </a:schemeClr>
                </a:solidFill>
              </a:rPr>
              <a:t>3) Now plug in the remaining number given in the problem. It says 9 </a:t>
            </a:r>
            <a:r>
              <a:rPr lang="en-US" dirty="0" err="1" smtClean="0">
                <a:solidFill>
                  <a:schemeClr val="bg2">
                    <a:lumMod val="50000"/>
                  </a:schemeClr>
                </a:solidFill>
              </a:rPr>
              <a:t>oz</a:t>
            </a:r>
            <a:r>
              <a:rPr lang="en-US" dirty="0" smtClean="0">
                <a:solidFill>
                  <a:schemeClr val="bg2">
                    <a:lumMod val="50000"/>
                  </a:schemeClr>
                </a:solidFill>
              </a:rPr>
              <a:t> of raisins, so 9 goes in the row next to raisins.</a:t>
            </a:r>
            <a:endParaRPr lang="en-US" dirty="0">
              <a:solidFill>
                <a:schemeClr val="bg2">
                  <a:lumMod val="50000"/>
                </a:schemeClr>
              </a:solidFill>
            </a:endParaRPr>
          </a:p>
        </p:txBody>
      </p:sp>
      <p:sp>
        <p:nvSpPr>
          <p:cNvPr id="8" name="TextBox 7"/>
          <p:cNvSpPr txBox="1"/>
          <p:nvPr/>
        </p:nvSpPr>
        <p:spPr>
          <a:xfrm>
            <a:off x="4761864" y="5296070"/>
            <a:ext cx="2819400" cy="1200329"/>
          </a:xfrm>
          <a:prstGeom prst="rect">
            <a:avLst/>
          </a:prstGeom>
          <a:noFill/>
        </p:spPr>
        <p:txBody>
          <a:bodyPr wrap="square" rtlCol="0">
            <a:spAutoFit/>
          </a:bodyPr>
          <a:lstStyle/>
          <a:p>
            <a:r>
              <a:rPr lang="en-US" dirty="0" smtClean="0">
                <a:solidFill>
                  <a:srgbClr val="FF0000"/>
                </a:solidFill>
              </a:rPr>
              <a:t>4) What is your Constant of Proportionality? Which operation did you use to get the 3 to become a 9? </a:t>
            </a:r>
            <a:endParaRPr lang="en-US" dirty="0">
              <a:solidFill>
                <a:srgbClr val="FF0000"/>
              </a:solidFill>
            </a:endParaRPr>
          </a:p>
        </p:txBody>
      </p:sp>
      <p:sp>
        <p:nvSpPr>
          <p:cNvPr id="9" name="TextBox 8"/>
          <p:cNvSpPr txBox="1"/>
          <p:nvPr/>
        </p:nvSpPr>
        <p:spPr>
          <a:xfrm>
            <a:off x="7470852" y="5342697"/>
            <a:ext cx="1673148" cy="923330"/>
          </a:xfrm>
          <a:prstGeom prst="rect">
            <a:avLst/>
          </a:prstGeom>
          <a:noFill/>
        </p:spPr>
        <p:txBody>
          <a:bodyPr wrap="square" rtlCol="0">
            <a:spAutoFit/>
          </a:bodyPr>
          <a:lstStyle/>
          <a:p>
            <a:r>
              <a:rPr lang="en-US" dirty="0" smtClean="0">
                <a:solidFill>
                  <a:srgbClr val="FFC000"/>
                </a:solidFill>
              </a:rPr>
              <a:t>5) Use the same COP to find the other number. </a:t>
            </a:r>
            <a:endParaRPr lang="en-US" dirty="0">
              <a:solidFill>
                <a:srgbClr val="FFC000"/>
              </a:solidFill>
            </a:endParaRPr>
          </a:p>
        </p:txBody>
      </p:sp>
      <p:sp>
        <p:nvSpPr>
          <p:cNvPr id="10" name="TextBox 9"/>
          <p:cNvSpPr txBox="1"/>
          <p:nvPr/>
        </p:nvSpPr>
        <p:spPr>
          <a:xfrm>
            <a:off x="3886200" y="2870537"/>
            <a:ext cx="4156152" cy="461665"/>
          </a:xfrm>
          <a:prstGeom prst="rect">
            <a:avLst/>
          </a:prstGeom>
          <a:noFill/>
        </p:spPr>
        <p:txBody>
          <a:bodyPr wrap="square" rtlCol="0">
            <a:spAutoFit/>
          </a:bodyPr>
          <a:lstStyle/>
          <a:p>
            <a:r>
              <a:rPr lang="en-US" sz="2400" b="1" dirty="0" smtClean="0">
                <a:solidFill>
                  <a:srgbClr val="FFC000"/>
                </a:solidFill>
              </a:rPr>
              <a:t>12 ounces of cereal were used!</a:t>
            </a:r>
            <a:endParaRPr lang="en-US" sz="2400" b="1" dirty="0">
              <a:solidFill>
                <a:srgbClr val="FFC000"/>
              </a:solidFill>
            </a:endParaRPr>
          </a:p>
        </p:txBody>
      </p:sp>
      <p:sp>
        <p:nvSpPr>
          <p:cNvPr id="12" name="TextBox 11"/>
          <p:cNvSpPr txBox="1"/>
          <p:nvPr/>
        </p:nvSpPr>
        <p:spPr>
          <a:xfrm>
            <a:off x="4606212" y="3701534"/>
            <a:ext cx="311304" cy="369332"/>
          </a:xfrm>
          <a:prstGeom prst="rect">
            <a:avLst/>
          </a:prstGeom>
          <a:noFill/>
        </p:spPr>
        <p:txBody>
          <a:bodyPr wrap="none" rtlCol="0">
            <a:spAutoFit/>
          </a:bodyPr>
          <a:lstStyle/>
          <a:p>
            <a:r>
              <a:rPr lang="en-US" dirty="0" smtClean="0">
                <a:solidFill>
                  <a:srgbClr val="00B050"/>
                </a:solidFill>
              </a:rPr>
              <a:t>3</a:t>
            </a:r>
            <a:endParaRPr lang="en-US" dirty="0">
              <a:solidFill>
                <a:srgbClr val="00B050"/>
              </a:solidFill>
            </a:endParaRPr>
          </a:p>
        </p:txBody>
      </p:sp>
      <p:sp>
        <p:nvSpPr>
          <p:cNvPr id="13" name="TextBox 12"/>
          <p:cNvSpPr txBox="1"/>
          <p:nvPr/>
        </p:nvSpPr>
        <p:spPr>
          <a:xfrm>
            <a:off x="7667730" y="4034043"/>
            <a:ext cx="437940" cy="369332"/>
          </a:xfrm>
          <a:prstGeom prst="rect">
            <a:avLst/>
          </a:prstGeom>
          <a:noFill/>
        </p:spPr>
        <p:txBody>
          <a:bodyPr wrap="none" rtlCol="0">
            <a:spAutoFit/>
          </a:bodyPr>
          <a:lstStyle/>
          <a:p>
            <a:r>
              <a:rPr lang="en-US" dirty="0" smtClean="0">
                <a:solidFill>
                  <a:srgbClr val="FFC000"/>
                </a:solidFill>
              </a:rPr>
              <a:t>12</a:t>
            </a:r>
            <a:endParaRPr lang="en-US" dirty="0">
              <a:solidFill>
                <a:srgbClr val="FFC000"/>
              </a:solidFill>
            </a:endParaRPr>
          </a:p>
        </p:txBody>
      </p:sp>
      <p:sp>
        <p:nvSpPr>
          <p:cNvPr id="14" name="TextBox 13"/>
          <p:cNvSpPr txBox="1"/>
          <p:nvPr/>
        </p:nvSpPr>
        <p:spPr>
          <a:xfrm>
            <a:off x="4606212" y="4077793"/>
            <a:ext cx="311304" cy="369332"/>
          </a:xfrm>
          <a:prstGeom prst="rect">
            <a:avLst/>
          </a:prstGeom>
          <a:noFill/>
        </p:spPr>
        <p:txBody>
          <a:bodyPr wrap="none" rtlCol="0">
            <a:spAutoFit/>
          </a:bodyPr>
          <a:lstStyle/>
          <a:p>
            <a:r>
              <a:rPr lang="en-US" dirty="0" smtClean="0">
                <a:solidFill>
                  <a:srgbClr val="00B050"/>
                </a:solidFill>
              </a:rPr>
              <a:t>4</a:t>
            </a:r>
            <a:endParaRPr lang="en-US" dirty="0">
              <a:solidFill>
                <a:srgbClr val="00B050"/>
              </a:solidFill>
            </a:endParaRPr>
          </a:p>
        </p:txBody>
      </p:sp>
      <p:sp>
        <p:nvSpPr>
          <p:cNvPr id="15" name="TextBox 14"/>
          <p:cNvSpPr txBox="1"/>
          <p:nvPr/>
        </p:nvSpPr>
        <p:spPr>
          <a:xfrm>
            <a:off x="7731048" y="3676195"/>
            <a:ext cx="311304" cy="369332"/>
          </a:xfrm>
          <a:prstGeom prst="rect">
            <a:avLst/>
          </a:prstGeom>
          <a:noFill/>
        </p:spPr>
        <p:txBody>
          <a:bodyPr wrap="none" rtlCol="0">
            <a:spAutoFit/>
          </a:bodyPr>
          <a:lstStyle/>
          <a:p>
            <a:r>
              <a:rPr lang="en-US" dirty="0">
                <a:solidFill>
                  <a:schemeClr val="bg2">
                    <a:lumMod val="75000"/>
                  </a:schemeClr>
                </a:solidFill>
              </a:rPr>
              <a:t>9</a:t>
            </a:r>
            <a:endParaRPr lang="en-US" dirty="0">
              <a:solidFill>
                <a:schemeClr val="bg2">
                  <a:lumMod val="50000"/>
                </a:schemeClr>
              </a:solidFill>
            </a:endParaRPr>
          </a:p>
        </p:txBody>
      </p:sp>
      <p:sp>
        <p:nvSpPr>
          <p:cNvPr id="16" name="TextBox 15"/>
          <p:cNvSpPr txBox="1"/>
          <p:nvPr/>
        </p:nvSpPr>
        <p:spPr>
          <a:xfrm>
            <a:off x="6019800" y="4034043"/>
            <a:ext cx="426720" cy="369332"/>
          </a:xfrm>
          <a:prstGeom prst="rect">
            <a:avLst/>
          </a:prstGeom>
          <a:noFill/>
        </p:spPr>
        <p:txBody>
          <a:bodyPr wrap="none" rtlCol="0">
            <a:spAutoFit/>
          </a:bodyPr>
          <a:lstStyle/>
          <a:p>
            <a:r>
              <a:rPr lang="en-US" dirty="0" smtClean="0">
                <a:solidFill>
                  <a:srgbClr val="FFC000"/>
                </a:solidFill>
              </a:rPr>
              <a:t>x3</a:t>
            </a:r>
            <a:endParaRPr lang="en-US" dirty="0">
              <a:solidFill>
                <a:srgbClr val="FFC000"/>
              </a:solidFill>
            </a:endParaRPr>
          </a:p>
        </p:txBody>
      </p:sp>
      <p:sp>
        <p:nvSpPr>
          <p:cNvPr id="17" name="TextBox 16"/>
          <p:cNvSpPr txBox="1"/>
          <p:nvPr/>
        </p:nvSpPr>
        <p:spPr>
          <a:xfrm>
            <a:off x="6019800" y="3701534"/>
            <a:ext cx="426720" cy="369332"/>
          </a:xfrm>
          <a:prstGeom prst="rect">
            <a:avLst/>
          </a:prstGeom>
          <a:noFill/>
        </p:spPr>
        <p:txBody>
          <a:bodyPr wrap="none" rtlCol="0">
            <a:spAutoFit/>
          </a:bodyPr>
          <a:lstStyle/>
          <a:p>
            <a:r>
              <a:rPr lang="en-US" dirty="0" smtClean="0">
                <a:solidFill>
                  <a:srgbClr val="FF0000"/>
                </a:solidFill>
              </a:rPr>
              <a:t>x3</a:t>
            </a:r>
            <a:endParaRPr lang="en-US" dirty="0">
              <a:solidFill>
                <a:srgbClr val="FF0000"/>
              </a:solidFill>
            </a:endParaRPr>
          </a:p>
        </p:txBody>
      </p:sp>
    </p:spTree>
    <p:extLst>
      <p:ext uri="{BB962C8B-B14F-4D97-AF65-F5344CB8AC3E}">
        <p14:creationId xmlns:p14="http://schemas.microsoft.com/office/powerpoint/2010/main" val="2623557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up)">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barn(inVertical)">
                                      <p:cBhvr>
                                        <p:cTn id="40" dur="5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Effect transition="in" filter="fade">
                                      <p:cBhvr>
                                        <p:cTn id="51" dur="500"/>
                                        <p:tgtEl>
                                          <p:spTgt spid="9"/>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21" presetClass="entr" presetSubtype="1" fill="hold" grpId="0" nodeType="click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wheel(1)">
                                      <p:cBhvr>
                                        <p:cTn id="64"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2" grpId="0"/>
      <p:bldP spid="13" grpId="0"/>
      <p:bldP spid="14" grpId="0"/>
      <p:bldP spid="15" grpId="0"/>
      <p:bldP spid="16"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take it up a notch…</a:t>
            </a:r>
            <a:endParaRPr lang="en-US" dirty="0"/>
          </a:p>
        </p:txBody>
      </p:sp>
      <p:sp>
        <p:nvSpPr>
          <p:cNvPr id="3" name="Content Placeholder 2"/>
          <p:cNvSpPr>
            <a:spLocks noGrp="1"/>
          </p:cNvSpPr>
          <p:nvPr>
            <p:ph sz="quarter" idx="1"/>
          </p:nvPr>
        </p:nvSpPr>
        <p:spPr/>
        <p:txBody>
          <a:bodyPr/>
          <a:lstStyle/>
          <a:p>
            <a:r>
              <a:rPr lang="en-US" dirty="0" smtClean="0"/>
              <a:t>Action Sports donated gym bags and bats to the community center in the ratio 2:3. The store donated 12 bats. How many more bats were donated than gym bags?</a:t>
            </a:r>
            <a:r>
              <a:rPr lang="en-US" sz="1400" dirty="0" smtClean="0"/>
              <a:t>(www.thinkingblocks.com)</a:t>
            </a:r>
            <a:endParaRPr lang="en-US" sz="1400" dirty="0"/>
          </a:p>
        </p:txBody>
      </p:sp>
    </p:spTree>
    <p:extLst>
      <p:ext uri="{BB962C8B-B14F-4D97-AF65-F5344CB8AC3E}">
        <p14:creationId xmlns:p14="http://schemas.microsoft.com/office/powerpoint/2010/main" val="3658588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solve…</a:t>
            </a:r>
            <a:endParaRPr lang="en-US" dirty="0"/>
          </a:p>
        </p:txBody>
      </p:sp>
      <p:sp>
        <p:nvSpPr>
          <p:cNvPr id="3" name="Content Placeholder 2"/>
          <p:cNvSpPr>
            <a:spLocks noGrp="1"/>
          </p:cNvSpPr>
          <p:nvPr>
            <p:ph sz="quarter" idx="1"/>
          </p:nvPr>
        </p:nvSpPr>
        <p:spPr/>
        <p:txBody>
          <a:bodyPr>
            <a:normAutofit/>
          </a:bodyPr>
          <a:lstStyle/>
          <a:p>
            <a:r>
              <a:rPr lang="en-US" dirty="0" smtClean="0"/>
              <a:t>Let’s notice what is different with this problem.</a:t>
            </a:r>
          </a:p>
          <a:p>
            <a:pPr marL="0" indent="0">
              <a:buNone/>
            </a:pPr>
            <a:endParaRPr lang="en-US" sz="1400" dirty="0" smtClean="0"/>
          </a:p>
          <a:p>
            <a:pPr marL="0" indent="0" algn="ctr">
              <a:buNone/>
            </a:pPr>
            <a:r>
              <a:rPr lang="en-US" sz="2700" dirty="0" smtClean="0"/>
              <a:t>Action </a:t>
            </a:r>
            <a:r>
              <a:rPr lang="en-US" sz="2700" dirty="0"/>
              <a:t>Sports donated gym bags </a:t>
            </a:r>
            <a:r>
              <a:rPr lang="en-US" sz="2700" dirty="0" smtClean="0"/>
              <a:t>and bats </a:t>
            </a:r>
            <a:r>
              <a:rPr lang="en-US" sz="2700" dirty="0"/>
              <a:t>to the community center in the ratio 2:3. The store donated 12 bats. </a:t>
            </a:r>
            <a:r>
              <a:rPr lang="en-US" sz="2700" b="1" i="1" dirty="0">
                <a:solidFill>
                  <a:srgbClr val="FFC000"/>
                </a:solidFill>
              </a:rPr>
              <a:t>How many more </a:t>
            </a:r>
            <a:r>
              <a:rPr lang="en-US" sz="2700" dirty="0"/>
              <a:t>bats were donated than gym bags</a:t>
            </a:r>
            <a:r>
              <a:rPr lang="en-US" sz="2700" dirty="0" smtClean="0"/>
              <a:t>?</a:t>
            </a:r>
          </a:p>
          <a:p>
            <a:pPr marL="0" indent="0">
              <a:buNone/>
            </a:pPr>
            <a:endParaRPr lang="en-US" sz="1400" dirty="0" smtClean="0">
              <a:solidFill>
                <a:srgbClr val="FFC000"/>
              </a:solidFill>
            </a:endParaRPr>
          </a:p>
          <a:p>
            <a:pPr marL="0" indent="0" algn="ctr">
              <a:buNone/>
            </a:pPr>
            <a:r>
              <a:rPr lang="en-US" dirty="0" smtClean="0">
                <a:solidFill>
                  <a:srgbClr val="FFC000"/>
                </a:solidFill>
              </a:rPr>
              <a:t>This question does not want to know how many bats were donated. It wants to know </a:t>
            </a:r>
            <a:r>
              <a:rPr lang="en-US" b="1" i="1" dirty="0" smtClean="0">
                <a:solidFill>
                  <a:srgbClr val="FFC000"/>
                </a:solidFill>
              </a:rPr>
              <a:t>how many more</a:t>
            </a:r>
            <a:r>
              <a:rPr lang="en-US" dirty="0" smtClean="0">
                <a:solidFill>
                  <a:srgbClr val="FFC000"/>
                </a:solidFill>
              </a:rPr>
              <a:t>!</a:t>
            </a:r>
          </a:p>
          <a:p>
            <a:pPr marL="0" indent="0" algn="ctr">
              <a:buNone/>
            </a:pPr>
            <a:r>
              <a:rPr lang="en-US" sz="1800" i="1" dirty="0" smtClean="0">
                <a:solidFill>
                  <a:srgbClr val="00B050"/>
                </a:solidFill>
              </a:rPr>
              <a:t>*If we do not pay attention to what the question wants, we will get the answer wrong.</a:t>
            </a:r>
            <a:endParaRPr lang="en-US" sz="1800" i="1" dirty="0">
              <a:solidFill>
                <a:srgbClr val="00B050"/>
              </a:solidFill>
            </a:endParaRPr>
          </a:p>
        </p:txBody>
      </p:sp>
    </p:spTree>
    <p:extLst>
      <p:ext uri="{BB962C8B-B14F-4D97-AF65-F5344CB8AC3E}">
        <p14:creationId xmlns:p14="http://schemas.microsoft.com/office/powerpoint/2010/main" val="35763820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take it up a notch continued…</a:t>
            </a:r>
            <a:endParaRPr lang="en-US" dirty="0"/>
          </a:p>
        </p:txBody>
      </p:sp>
      <p:sp>
        <p:nvSpPr>
          <p:cNvPr id="3" name="Content Placeholder 2"/>
          <p:cNvSpPr>
            <a:spLocks noGrp="1"/>
          </p:cNvSpPr>
          <p:nvPr>
            <p:ph sz="quarter" idx="1"/>
          </p:nvPr>
        </p:nvSpPr>
        <p:spPr/>
        <p:txBody>
          <a:bodyPr/>
          <a:lstStyle/>
          <a:p>
            <a:r>
              <a:rPr lang="en-US" sz="2400" dirty="0" smtClean="0"/>
              <a:t>Action Sports donated gym bags and bats to the community center in the ratio 2:3. The store donated 12 bats. How many more bats were donated than gym bags?</a:t>
            </a:r>
            <a:r>
              <a:rPr lang="en-US" sz="1400" dirty="0" smtClean="0"/>
              <a:t>(www.thinkingblocks.com)</a:t>
            </a:r>
            <a:endParaRPr lang="en-US" sz="1400" dirty="0"/>
          </a:p>
        </p:txBody>
      </p:sp>
      <p:graphicFrame>
        <p:nvGraphicFramePr>
          <p:cNvPr id="4" name="Table 3"/>
          <p:cNvGraphicFramePr>
            <a:graphicFrameLocks noGrp="1"/>
          </p:cNvGraphicFramePr>
          <p:nvPr>
            <p:extLst>
              <p:ext uri="{D42A27DB-BD31-4B8C-83A1-F6EECF244321}">
                <p14:modId xmlns:p14="http://schemas.microsoft.com/office/powerpoint/2010/main" val="213403567"/>
              </p:ext>
            </p:extLst>
          </p:nvPr>
        </p:nvGraphicFramePr>
        <p:xfrm>
          <a:off x="2514600" y="3333204"/>
          <a:ext cx="6096000" cy="1849120"/>
        </p:xfrm>
        <a:graphic>
          <a:graphicData uri="http://schemas.openxmlformats.org/drawingml/2006/table">
            <a:tbl>
              <a:tblPr firstRow="1" bandRow="1">
                <a:tableStyleId>{5C22544A-7EE6-4342-B048-85BDC9FD1C3A}</a:tableStyleId>
              </a:tblPr>
              <a:tblGrid>
                <a:gridCol w="1524000"/>
                <a:gridCol w="1524000"/>
                <a:gridCol w="1524000"/>
                <a:gridCol w="1524000"/>
              </a:tblGrid>
              <a:tr h="324396">
                <a:tc>
                  <a:txBody>
                    <a:bodyPr/>
                    <a:lstStyle/>
                    <a:p>
                      <a:pPr algn="ctr"/>
                      <a:r>
                        <a:rPr lang="en-US" dirty="0" smtClean="0"/>
                        <a:t>Identification</a:t>
                      </a:r>
                      <a:endParaRPr lang="en-US" dirty="0"/>
                    </a:p>
                  </a:txBody>
                  <a:tcPr/>
                </a:tc>
                <a:tc>
                  <a:txBody>
                    <a:bodyPr/>
                    <a:lstStyle/>
                    <a:p>
                      <a:pPr algn="ctr"/>
                      <a:r>
                        <a:rPr lang="en-US" dirty="0" smtClean="0"/>
                        <a:t>Part Info</a:t>
                      </a:r>
                      <a:endParaRPr lang="en-US" dirty="0"/>
                    </a:p>
                  </a:txBody>
                  <a:tcPr/>
                </a:tc>
                <a:tc>
                  <a:txBody>
                    <a:bodyPr/>
                    <a:lstStyle/>
                    <a:p>
                      <a:pPr algn="ctr"/>
                      <a:r>
                        <a:rPr lang="en-US" dirty="0" smtClean="0"/>
                        <a:t>COP</a:t>
                      </a:r>
                      <a:endParaRPr lang="en-US" dirty="0"/>
                    </a:p>
                  </a:txBody>
                  <a:tcPr/>
                </a:tc>
                <a:tc>
                  <a:txBody>
                    <a:bodyPr/>
                    <a:lstStyle/>
                    <a:p>
                      <a:pPr algn="ctr"/>
                      <a:r>
                        <a:rPr lang="en-US" dirty="0" smtClean="0"/>
                        <a:t>Actual #</a:t>
                      </a:r>
                      <a:endParaRPr lang="en-US" dirty="0"/>
                    </a:p>
                  </a:txBody>
                  <a:tcPr/>
                </a:tc>
              </a:tr>
              <a:tr h="370840">
                <a:tc>
                  <a:txBody>
                    <a:bodyPr/>
                    <a:lstStyle/>
                    <a:p>
                      <a:pPr algn="ctr"/>
                      <a:r>
                        <a:rPr lang="en-US" dirty="0" smtClean="0"/>
                        <a:t>Bags</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pPr algn="ctr"/>
                      <a:r>
                        <a:rPr lang="en-US" dirty="0" smtClean="0"/>
                        <a:t>Bats</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r h="370840">
                <a:tc>
                  <a:txBody>
                    <a:bodyPr/>
                    <a:lstStyle/>
                    <a:p>
                      <a:pPr algn="ctr"/>
                      <a:r>
                        <a:rPr lang="en-US" dirty="0" smtClean="0"/>
                        <a:t>Total</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Difference</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
        <p:nvSpPr>
          <p:cNvPr id="5" name="TextBox 4"/>
          <p:cNvSpPr txBox="1"/>
          <p:nvPr/>
        </p:nvSpPr>
        <p:spPr>
          <a:xfrm>
            <a:off x="304800" y="2870537"/>
            <a:ext cx="2057400" cy="646331"/>
          </a:xfrm>
          <a:prstGeom prst="rect">
            <a:avLst/>
          </a:prstGeom>
          <a:noFill/>
        </p:spPr>
        <p:txBody>
          <a:bodyPr wrap="square" rtlCol="0">
            <a:spAutoFit/>
          </a:bodyPr>
          <a:lstStyle/>
          <a:p>
            <a:r>
              <a:rPr lang="en-US" dirty="0" smtClean="0"/>
              <a:t>1) Identify what is being compared. </a:t>
            </a:r>
            <a:endParaRPr lang="en-US" dirty="0"/>
          </a:p>
        </p:txBody>
      </p:sp>
      <p:sp>
        <p:nvSpPr>
          <p:cNvPr id="6" name="TextBox 5"/>
          <p:cNvSpPr txBox="1"/>
          <p:nvPr/>
        </p:nvSpPr>
        <p:spPr>
          <a:xfrm>
            <a:off x="304800" y="3572378"/>
            <a:ext cx="2057400" cy="646331"/>
          </a:xfrm>
          <a:prstGeom prst="rect">
            <a:avLst/>
          </a:prstGeom>
          <a:noFill/>
        </p:spPr>
        <p:txBody>
          <a:bodyPr wrap="square" rtlCol="0">
            <a:spAutoFit/>
          </a:bodyPr>
          <a:lstStyle/>
          <a:p>
            <a:r>
              <a:rPr lang="en-US" dirty="0">
                <a:solidFill>
                  <a:srgbClr val="00B050"/>
                </a:solidFill>
              </a:rPr>
              <a:t>2</a:t>
            </a:r>
            <a:r>
              <a:rPr lang="en-US" dirty="0" smtClean="0">
                <a:solidFill>
                  <a:srgbClr val="00B050"/>
                </a:solidFill>
              </a:rPr>
              <a:t>) Assign the ratio in the order it is given. </a:t>
            </a:r>
            <a:endParaRPr lang="en-US" dirty="0">
              <a:solidFill>
                <a:srgbClr val="00B050"/>
              </a:solidFill>
            </a:endParaRPr>
          </a:p>
        </p:txBody>
      </p:sp>
      <p:sp>
        <p:nvSpPr>
          <p:cNvPr id="7" name="TextBox 6"/>
          <p:cNvSpPr txBox="1"/>
          <p:nvPr/>
        </p:nvSpPr>
        <p:spPr>
          <a:xfrm>
            <a:off x="207865" y="4218709"/>
            <a:ext cx="2209800" cy="923330"/>
          </a:xfrm>
          <a:prstGeom prst="rect">
            <a:avLst/>
          </a:prstGeom>
          <a:noFill/>
        </p:spPr>
        <p:txBody>
          <a:bodyPr wrap="square" rtlCol="0">
            <a:spAutoFit/>
          </a:bodyPr>
          <a:lstStyle/>
          <a:p>
            <a:r>
              <a:rPr lang="en-US" dirty="0" smtClean="0">
                <a:solidFill>
                  <a:schemeClr val="bg2">
                    <a:lumMod val="50000"/>
                  </a:schemeClr>
                </a:solidFill>
              </a:rPr>
              <a:t>3) Plug in the remaining number given in the problem. </a:t>
            </a:r>
            <a:endParaRPr lang="en-US" dirty="0">
              <a:solidFill>
                <a:schemeClr val="bg2">
                  <a:lumMod val="50000"/>
                </a:schemeClr>
              </a:solidFill>
            </a:endParaRPr>
          </a:p>
        </p:txBody>
      </p:sp>
      <p:sp>
        <p:nvSpPr>
          <p:cNvPr id="8" name="TextBox 7"/>
          <p:cNvSpPr txBox="1"/>
          <p:nvPr/>
        </p:nvSpPr>
        <p:spPr>
          <a:xfrm>
            <a:off x="2636038" y="6387473"/>
            <a:ext cx="4374362" cy="369332"/>
          </a:xfrm>
          <a:prstGeom prst="rect">
            <a:avLst/>
          </a:prstGeom>
          <a:noFill/>
        </p:spPr>
        <p:txBody>
          <a:bodyPr wrap="square" rtlCol="0">
            <a:spAutoFit/>
          </a:bodyPr>
          <a:lstStyle/>
          <a:p>
            <a:r>
              <a:rPr lang="en-US" dirty="0" smtClean="0">
                <a:solidFill>
                  <a:srgbClr val="FF0000"/>
                </a:solidFill>
              </a:rPr>
              <a:t>5) Figure out the Constant of Proportionality. </a:t>
            </a:r>
            <a:endParaRPr lang="en-US" dirty="0">
              <a:solidFill>
                <a:srgbClr val="FF0000"/>
              </a:solidFill>
            </a:endParaRPr>
          </a:p>
        </p:txBody>
      </p:sp>
      <p:sp>
        <p:nvSpPr>
          <p:cNvPr id="9" name="TextBox 8"/>
          <p:cNvSpPr txBox="1"/>
          <p:nvPr/>
        </p:nvSpPr>
        <p:spPr>
          <a:xfrm>
            <a:off x="6705600" y="5288454"/>
            <a:ext cx="2362200" cy="923330"/>
          </a:xfrm>
          <a:prstGeom prst="rect">
            <a:avLst/>
          </a:prstGeom>
          <a:noFill/>
        </p:spPr>
        <p:txBody>
          <a:bodyPr wrap="square" rtlCol="0">
            <a:spAutoFit/>
          </a:bodyPr>
          <a:lstStyle/>
          <a:p>
            <a:r>
              <a:rPr lang="en-US" dirty="0">
                <a:solidFill>
                  <a:srgbClr val="FFC000"/>
                </a:solidFill>
              </a:rPr>
              <a:t>6</a:t>
            </a:r>
            <a:r>
              <a:rPr lang="en-US" dirty="0" smtClean="0">
                <a:solidFill>
                  <a:srgbClr val="FFC000"/>
                </a:solidFill>
              </a:rPr>
              <a:t>) Use the same COP to find the other number you need. </a:t>
            </a:r>
            <a:endParaRPr lang="en-US" dirty="0">
              <a:solidFill>
                <a:srgbClr val="FFC000"/>
              </a:solidFill>
            </a:endParaRPr>
          </a:p>
        </p:txBody>
      </p:sp>
      <p:sp>
        <p:nvSpPr>
          <p:cNvPr id="10" name="TextBox 9"/>
          <p:cNvSpPr txBox="1"/>
          <p:nvPr/>
        </p:nvSpPr>
        <p:spPr>
          <a:xfrm>
            <a:off x="2417665" y="2778203"/>
            <a:ext cx="6539664" cy="461665"/>
          </a:xfrm>
          <a:prstGeom prst="rect">
            <a:avLst/>
          </a:prstGeom>
          <a:noFill/>
        </p:spPr>
        <p:txBody>
          <a:bodyPr wrap="square" rtlCol="0">
            <a:spAutoFit/>
          </a:bodyPr>
          <a:lstStyle/>
          <a:p>
            <a:r>
              <a:rPr lang="en-US" sz="2400" b="1" dirty="0" smtClean="0">
                <a:solidFill>
                  <a:srgbClr val="FFC000"/>
                </a:solidFill>
              </a:rPr>
              <a:t>There were 4 more bats donated than gym bags!</a:t>
            </a:r>
            <a:endParaRPr lang="en-US" sz="2400" b="1" dirty="0">
              <a:solidFill>
                <a:srgbClr val="FFC000"/>
              </a:solidFill>
            </a:endParaRPr>
          </a:p>
        </p:txBody>
      </p:sp>
      <p:sp>
        <p:nvSpPr>
          <p:cNvPr id="12" name="TextBox 11"/>
          <p:cNvSpPr txBox="1"/>
          <p:nvPr/>
        </p:nvSpPr>
        <p:spPr>
          <a:xfrm>
            <a:off x="4606212" y="3701534"/>
            <a:ext cx="311304" cy="369332"/>
          </a:xfrm>
          <a:prstGeom prst="rect">
            <a:avLst/>
          </a:prstGeom>
          <a:noFill/>
        </p:spPr>
        <p:txBody>
          <a:bodyPr wrap="none" rtlCol="0">
            <a:spAutoFit/>
          </a:bodyPr>
          <a:lstStyle/>
          <a:p>
            <a:r>
              <a:rPr lang="en-US" dirty="0">
                <a:solidFill>
                  <a:srgbClr val="00B050"/>
                </a:solidFill>
              </a:rPr>
              <a:t>2</a:t>
            </a:r>
            <a:endParaRPr lang="en-US" dirty="0">
              <a:solidFill>
                <a:srgbClr val="00B050"/>
              </a:solidFill>
            </a:endParaRPr>
          </a:p>
        </p:txBody>
      </p:sp>
      <p:sp>
        <p:nvSpPr>
          <p:cNvPr id="13" name="TextBox 12"/>
          <p:cNvSpPr txBox="1"/>
          <p:nvPr/>
        </p:nvSpPr>
        <p:spPr>
          <a:xfrm>
            <a:off x="7667730" y="4034043"/>
            <a:ext cx="437940" cy="369332"/>
          </a:xfrm>
          <a:prstGeom prst="rect">
            <a:avLst/>
          </a:prstGeom>
          <a:noFill/>
        </p:spPr>
        <p:txBody>
          <a:bodyPr wrap="none" rtlCol="0">
            <a:spAutoFit/>
          </a:bodyPr>
          <a:lstStyle/>
          <a:p>
            <a:r>
              <a:rPr lang="en-US" dirty="0" smtClean="0">
                <a:solidFill>
                  <a:schemeClr val="bg2">
                    <a:lumMod val="50000"/>
                  </a:schemeClr>
                </a:solidFill>
              </a:rPr>
              <a:t>12</a:t>
            </a:r>
            <a:endParaRPr lang="en-US" dirty="0">
              <a:solidFill>
                <a:schemeClr val="bg2">
                  <a:lumMod val="50000"/>
                </a:schemeClr>
              </a:solidFill>
            </a:endParaRPr>
          </a:p>
        </p:txBody>
      </p:sp>
      <p:sp>
        <p:nvSpPr>
          <p:cNvPr id="14" name="TextBox 13"/>
          <p:cNvSpPr txBox="1"/>
          <p:nvPr/>
        </p:nvSpPr>
        <p:spPr>
          <a:xfrm>
            <a:off x="4606212" y="4077793"/>
            <a:ext cx="311304" cy="369332"/>
          </a:xfrm>
          <a:prstGeom prst="rect">
            <a:avLst/>
          </a:prstGeom>
          <a:noFill/>
        </p:spPr>
        <p:txBody>
          <a:bodyPr wrap="none" rtlCol="0">
            <a:spAutoFit/>
          </a:bodyPr>
          <a:lstStyle/>
          <a:p>
            <a:r>
              <a:rPr lang="en-US" dirty="0">
                <a:solidFill>
                  <a:srgbClr val="00B050"/>
                </a:solidFill>
              </a:rPr>
              <a:t>3</a:t>
            </a:r>
            <a:endParaRPr lang="en-US" dirty="0">
              <a:solidFill>
                <a:srgbClr val="00B050"/>
              </a:solidFill>
            </a:endParaRPr>
          </a:p>
        </p:txBody>
      </p:sp>
      <p:sp>
        <p:nvSpPr>
          <p:cNvPr id="16" name="TextBox 15"/>
          <p:cNvSpPr txBox="1"/>
          <p:nvPr/>
        </p:nvSpPr>
        <p:spPr>
          <a:xfrm>
            <a:off x="6019800" y="4034043"/>
            <a:ext cx="426720" cy="369332"/>
          </a:xfrm>
          <a:prstGeom prst="rect">
            <a:avLst/>
          </a:prstGeom>
          <a:noFill/>
        </p:spPr>
        <p:txBody>
          <a:bodyPr wrap="none" rtlCol="0">
            <a:spAutoFit/>
          </a:bodyPr>
          <a:lstStyle/>
          <a:p>
            <a:r>
              <a:rPr lang="en-US" dirty="0" smtClean="0">
                <a:solidFill>
                  <a:srgbClr val="FF0000"/>
                </a:solidFill>
              </a:rPr>
              <a:t>x4</a:t>
            </a:r>
            <a:endParaRPr lang="en-US" dirty="0">
              <a:solidFill>
                <a:srgbClr val="FF0000"/>
              </a:solidFill>
            </a:endParaRPr>
          </a:p>
        </p:txBody>
      </p:sp>
      <p:sp>
        <p:nvSpPr>
          <p:cNvPr id="18" name="TextBox 17"/>
          <p:cNvSpPr txBox="1"/>
          <p:nvPr/>
        </p:nvSpPr>
        <p:spPr>
          <a:xfrm>
            <a:off x="17106" y="5451834"/>
            <a:ext cx="2632788" cy="1200329"/>
          </a:xfrm>
          <a:prstGeom prst="rect">
            <a:avLst/>
          </a:prstGeom>
          <a:noFill/>
        </p:spPr>
        <p:txBody>
          <a:bodyPr wrap="square" rtlCol="0">
            <a:spAutoFit/>
          </a:bodyPr>
          <a:lstStyle/>
          <a:p>
            <a:r>
              <a:rPr lang="en-US" i="1" dirty="0" smtClean="0">
                <a:solidFill>
                  <a:srgbClr val="7030A0"/>
                </a:solidFill>
              </a:rPr>
              <a:t>*Because the problem does not want to just know how many bats, we need to use more rows in our table</a:t>
            </a:r>
            <a:r>
              <a:rPr lang="en-US" dirty="0" smtClean="0">
                <a:solidFill>
                  <a:srgbClr val="FFC000"/>
                </a:solidFill>
              </a:rPr>
              <a:t>. </a:t>
            </a:r>
            <a:endParaRPr lang="en-US" dirty="0">
              <a:solidFill>
                <a:srgbClr val="FFC000"/>
              </a:solidFill>
            </a:endParaRPr>
          </a:p>
        </p:txBody>
      </p:sp>
      <p:sp>
        <p:nvSpPr>
          <p:cNvPr id="11" name="TextBox 10"/>
          <p:cNvSpPr txBox="1"/>
          <p:nvPr/>
        </p:nvSpPr>
        <p:spPr>
          <a:xfrm>
            <a:off x="2649894" y="5287926"/>
            <a:ext cx="3810000" cy="646331"/>
          </a:xfrm>
          <a:prstGeom prst="rect">
            <a:avLst/>
          </a:prstGeom>
          <a:noFill/>
        </p:spPr>
        <p:txBody>
          <a:bodyPr wrap="square" rtlCol="0">
            <a:spAutoFit/>
          </a:bodyPr>
          <a:lstStyle/>
          <a:p>
            <a:r>
              <a:rPr lang="en-US" dirty="0" smtClean="0"/>
              <a:t>*How many more means subtract, so we also will use the Difference row.</a:t>
            </a:r>
            <a:endParaRPr lang="en-US" dirty="0"/>
          </a:p>
        </p:txBody>
      </p:sp>
      <p:sp>
        <p:nvSpPr>
          <p:cNvPr id="19" name="TextBox 18"/>
          <p:cNvSpPr txBox="1"/>
          <p:nvPr/>
        </p:nvSpPr>
        <p:spPr>
          <a:xfrm>
            <a:off x="2649894" y="5964562"/>
            <a:ext cx="2123970" cy="369332"/>
          </a:xfrm>
          <a:prstGeom prst="rect">
            <a:avLst/>
          </a:prstGeom>
          <a:noFill/>
        </p:spPr>
        <p:txBody>
          <a:bodyPr wrap="square" rtlCol="0">
            <a:spAutoFit/>
          </a:bodyPr>
          <a:lstStyle/>
          <a:p>
            <a:r>
              <a:rPr lang="en-US" dirty="0" smtClean="0">
                <a:solidFill>
                  <a:srgbClr val="00B0F0"/>
                </a:solidFill>
              </a:rPr>
              <a:t>4) Subtract the parts.</a:t>
            </a:r>
            <a:endParaRPr lang="en-US" dirty="0">
              <a:solidFill>
                <a:srgbClr val="00B0F0"/>
              </a:solidFill>
            </a:endParaRPr>
          </a:p>
        </p:txBody>
      </p:sp>
      <p:sp>
        <p:nvSpPr>
          <p:cNvPr id="20" name="TextBox 19"/>
          <p:cNvSpPr txBox="1"/>
          <p:nvPr/>
        </p:nvSpPr>
        <p:spPr>
          <a:xfrm>
            <a:off x="4243637" y="4825177"/>
            <a:ext cx="1090363" cy="369332"/>
          </a:xfrm>
          <a:prstGeom prst="rect">
            <a:avLst/>
          </a:prstGeom>
          <a:noFill/>
        </p:spPr>
        <p:txBody>
          <a:bodyPr wrap="none" rtlCol="0">
            <a:spAutoFit/>
          </a:bodyPr>
          <a:lstStyle/>
          <a:p>
            <a:r>
              <a:rPr lang="en-US" dirty="0" smtClean="0">
                <a:solidFill>
                  <a:srgbClr val="00B050"/>
                </a:solidFill>
              </a:rPr>
              <a:t>3 </a:t>
            </a:r>
            <a:r>
              <a:rPr lang="en-US" dirty="0" smtClean="0">
                <a:solidFill>
                  <a:srgbClr val="00B0F0"/>
                </a:solidFill>
              </a:rPr>
              <a:t>– </a:t>
            </a:r>
            <a:r>
              <a:rPr lang="en-US" dirty="0" smtClean="0">
                <a:solidFill>
                  <a:srgbClr val="00B050"/>
                </a:solidFill>
              </a:rPr>
              <a:t>2</a:t>
            </a:r>
            <a:r>
              <a:rPr lang="en-US" dirty="0" smtClean="0">
                <a:solidFill>
                  <a:srgbClr val="00B0F0"/>
                </a:solidFill>
              </a:rPr>
              <a:t> = 1</a:t>
            </a:r>
            <a:endParaRPr lang="en-US" dirty="0">
              <a:solidFill>
                <a:srgbClr val="00B0F0"/>
              </a:solidFill>
            </a:endParaRPr>
          </a:p>
        </p:txBody>
      </p:sp>
      <p:sp>
        <p:nvSpPr>
          <p:cNvPr id="21" name="TextBox 20"/>
          <p:cNvSpPr txBox="1"/>
          <p:nvPr/>
        </p:nvSpPr>
        <p:spPr>
          <a:xfrm>
            <a:off x="6019800" y="4799588"/>
            <a:ext cx="426720" cy="369332"/>
          </a:xfrm>
          <a:prstGeom prst="rect">
            <a:avLst/>
          </a:prstGeom>
          <a:noFill/>
        </p:spPr>
        <p:txBody>
          <a:bodyPr wrap="none" rtlCol="0">
            <a:spAutoFit/>
          </a:bodyPr>
          <a:lstStyle/>
          <a:p>
            <a:r>
              <a:rPr lang="en-US" dirty="0" smtClean="0">
                <a:solidFill>
                  <a:srgbClr val="FFC000"/>
                </a:solidFill>
              </a:rPr>
              <a:t>x4</a:t>
            </a:r>
            <a:endParaRPr lang="en-US" dirty="0">
              <a:solidFill>
                <a:srgbClr val="FFC000"/>
              </a:solidFill>
            </a:endParaRPr>
          </a:p>
        </p:txBody>
      </p:sp>
      <p:sp>
        <p:nvSpPr>
          <p:cNvPr id="22" name="TextBox 21"/>
          <p:cNvSpPr txBox="1"/>
          <p:nvPr/>
        </p:nvSpPr>
        <p:spPr>
          <a:xfrm>
            <a:off x="7731048" y="4799588"/>
            <a:ext cx="311304" cy="369332"/>
          </a:xfrm>
          <a:prstGeom prst="rect">
            <a:avLst/>
          </a:prstGeom>
          <a:noFill/>
        </p:spPr>
        <p:txBody>
          <a:bodyPr wrap="none" rtlCol="0">
            <a:spAutoFit/>
          </a:bodyPr>
          <a:lstStyle/>
          <a:p>
            <a:r>
              <a:rPr lang="en-US" dirty="0" smtClean="0">
                <a:solidFill>
                  <a:srgbClr val="FFC000"/>
                </a:solidFill>
              </a:rPr>
              <a:t>4</a:t>
            </a:r>
            <a:endParaRPr lang="en-US" dirty="0">
              <a:solidFill>
                <a:srgbClr val="FFC000"/>
              </a:solidFill>
            </a:endParaRPr>
          </a:p>
        </p:txBody>
      </p:sp>
    </p:spTree>
    <p:extLst>
      <p:ext uri="{BB962C8B-B14F-4D97-AF65-F5344CB8AC3E}">
        <p14:creationId xmlns:p14="http://schemas.microsoft.com/office/powerpoint/2010/main" val="448170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up)">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500" fill="hold"/>
                                        <p:tgtEl>
                                          <p:spTgt spid="18"/>
                                        </p:tgtEl>
                                        <p:attrNameLst>
                                          <p:attrName>ppt_w</p:attrName>
                                        </p:attrNameLst>
                                      </p:cBhvr>
                                      <p:tavLst>
                                        <p:tav tm="0">
                                          <p:val>
                                            <p:fltVal val="0"/>
                                          </p:val>
                                        </p:tav>
                                        <p:tav tm="100000">
                                          <p:val>
                                            <p:strVal val="#ppt_w"/>
                                          </p:val>
                                        </p:tav>
                                      </p:tavLst>
                                    </p:anim>
                                    <p:anim calcmode="lin" valueType="num">
                                      <p:cBhvr>
                                        <p:cTn id="41" dur="500" fill="hold"/>
                                        <p:tgtEl>
                                          <p:spTgt spid="18"/>
                                        </p:tgtEl>
                                        <p:attrNameLst>
                                          <p:attrName>ppt_h</p:attrName>
                                        </p:attrNameLst>
                                      </p:cBhvr>
                                      <p:tavLst>
                                        <p:tav tm="0">
                                          <p:val>
                                            <p:fltVal val="0"/>
                                          </p:val>
                                        </p:tav>
                                        <p:tav tm="100000">
                                          <p:val>
                                            <p:strVal val="#ppt_h"/>
                                          </p:val>
                                        </p:tav>
                                      </p:tavLst>
                                    </p:anim>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ppt_x"/>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barn(inVertical)">
                                      <p:cBhvr>
                                        <p:cTn id="64" dur="500"/>
                                        <p:tgtEl>
                                          <p:spTgt spid="8"/>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9"/>
                                        </p:tgtEl>
                                        <p:attrNameLst>
                                          <p:attrName>style.visibility</p:attrName>
                                        </p:attrNameLst>
                                      </p:cBhvr>
                                      <p:to>
                                        <p:strVal val="visible"/>
                                      </p:to>
                                    </p:set>
                                    <p:anim calcmode="lin" valueType="num">
                                      <p:cBhvr>
                                        <p:cTn id="73" dur="500" fill="hold"/>
                                        <p:tgtEl>
                                          <p:spTgt spid="9"/>
                                        </p:tgtEl>
                                        <p:attrNameLst>
                                          <p:attrName>ppt_w</p:attrName>
                                        </p:attrNameLst>
                                      </p:cBhvr>
                                      <p:tavLst>
                                        <p:tav tm="0">
                                          <p:val>
                                            <p:fltVal val="0"/>
                                          </p:val>
                                        </p:tav>
                                        <p:tav tm="100000">
                                          <p:val>
                                            <p:strVal val="#ppt_w"/>
                                          </p:val>
                                        </p:tav>
                                      </p:tavLst>
                                    </p:anim>
                                    <p:anim calcmode="lin" valueType="num">
                                      <p:cBhvr>
                                        <p:cTn id="74" dur="500" fill="hold"/>
                                        <p:tgtEl>
                                          <p:spTgt spid="9"/>
                                        </p:tgtEl>
                                        <p:attrNameLst>
                                          <p:attrName>ppt_h</p:attrName>
                                        </p:attrNameLst>
                                      </p:cBhvr>
                                      <p:tavLst>
                                        <p:tav tm="0">
                                          <p:val>
                                            <p:fltVal val="0"/>
                                          </p:val>
                                        </p:tav>
                                        <p:tav tm="100000">
                                          <p:val>
                                            <p:strVal val="#ppt_h"/>
                                          </p:val>
                                        </p:tav>
                                      </p:tavLst>
                                    </p:anim>
                                    <p:animEffect transition="in" filter="fade">
                                      <p:cBhvr>
                                        <p:cTn id="75" dur="500"/>
                                        <p:tgtEl>
                                          <p:spTgt spid="9"/>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1"/>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22"/>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21" presetClass="entr" presetSubtype="1" fill="hold" grpId="0" nodeType="clickEffect">
                                  <p:stCondLst>
                                    <p:cond delay="0"/>
                                  </p:stCondLst>
                                  <p:childTnLst>
                                    <p:set>
                                      <p:cBhvr>
                                        <p:cTn id="87" dur="1" fill="hold">
                                          <p:stCondLst>
                                            <p:cond delay="0"/>
                                          </p:stCondLst>
                                        </p:cTn>
                                        <p:tgtEl>
                                          <p:spTgt spid="10"/>
                                        </p:tgtEl>
                                        <p:attrNameLst>
                                          <p:attrName>style.visibility</p:attrName>
                                        </p:attrNameLst>
                                      </p:cBhvr>
                                      <p:to>
                                        <p:strVal val="visible"/>
                                      </p:to>
                                    </p:set>
                                    <p:animEffect transition="in" filter="wheel(1)">
                                      <p:cBhvr>
                                        <p:cTn id="88"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2" grpId="0"/>
      <p:bldP spid="13" grpId="0"/>
      <p:bldP spid="14" grpId="0"/>
      <p:bldP spid="16" grpId="0"/>
      <p:bldP spid="18" grpId="0"/>
      <p:bldP spid="11" grpId="0"/>
      <p:bldP spid="19" grpId="0"/>
      <p:bldP spid="20" grpId="0"/>
      <p:bldP spid="21"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do another like it</a:t>
            </a:r>
            <a:endParaRPr lang="en-US" dirty="0"/>
          </a:p>
        </p:txBody>
      </p:sp>
      <p:sp>
        <p:nvSpPr>
          <p:cNvPr id="3" name="Content Placeholder 2"/>
          <p:cNvSpPr>
            <a:spLocks noGrp="1"/>
          </p:cNvSpPr>
          <p:nvPr>
            <p:ph sz="quarter" idx="1"/>
          </p:nvPr>
        </p:nvSpPr>
        <p:spPr/>
        <p:txBody>
          <a:bodyPr/>
          <a:lstStyle/>
          <a:p>
            <a:r>
              <a:rPr lang="en-US" sz="2400" dirty="0" smtClean="0"/>
              <a:t>For every 3 knee-bends Henry can do, Emily can do 2. If Henry did 24 knee-bends, </a:t>
            </a:r>
            <a:r>
              <a:rPr lang="en-US" sz="2400" b="1" i="1" dirty="0" smtClean="0"/>
              <a:t>how many more </a:t>
            </a:r>
            <a:r>
              <a:rPr lang="en-US" sz="2400" dirty="0" smtClean="0"/>
              <a:t>knee-bends did Henry do than Emily? </a:t>
            </a:r>
            <a:r>
              <a:rPr lang="en-US" sz="1400" dirty="0" smtClean="0"/>
              <a:t>(www.thinkingblocks.com)</a:t>
            </a:r>
            <a:endParaRPr lang="en-US" sz="1400" dirty="0"/>
          </a:p>
        </p:txBody>
      </p:sp>
      <p:graphicFrame>
        <p:nvGraphicFramePr>
          <p:cNvPr id="4" name="Table 3"/>
          <p:cNvGraphicFramePr>
            <a:graphicFrameLocks noGrp="1"/>
          </p:cNvGraphicFramePr>
          <p:nvPr>
            <p:extLst>
              <p:ext uri="{D42A27DB-BD31-4B8C-83A1-F6EECF244321}">
                <p14:modId xmlns:p14="http://schemas.microsoft.com/office/powerpoint/2010/main" val="778693543"/>
              </p:ext>
            </p:extLst>
          </p:nvPr>
        </p:nvGraphicFramePr>
        <p:xfrm>
          <a:off x="2514600" y="3333204"/>
          <a:ext cx="6096000" cy="1849120"/>
        </p:xfrm>
        <a:graphic>
          <a:graphicData uri="http://schemas.openxmlformats.org/drawingml/2006/table">
            <a:tbl>
              <a:tblPr firstRow="1" bandRow="1">
                <a:tableStyleId>{5C22544A-7EE6-4342-B048-85BDC9FD1C3A}</a:tableStyleId>
              </a:tblPr>
              <a:tblGrid>
                <a:gridCol w="1524000"/>
                <a:gridCol w="1524000"/>
                <a:gridCol w="1524000"/>
                <a:gridCol w="1524000"/>
              </a:tblGrid>
              <a:tr h="324396">
                <a:tc>
                  <a:txBody>
                    <a:bodyPr/>
                    <a:lstStyle/>
                    <a:p>
                      <a:pPr algn="ctr"/>
                      <a:r>
                        <a:rPr lang="en-US" dirty="0" smtClean="0"/>
                        <a:t>Identification</a:t>
                      </a:r>
                      <a:endParaRPr lang="en-US" dirty="0"/>
                    </a:p>
                  </a:txBody>
                  <a:tcPr/>
                </a:tc>
                <a:tc>
                  <a:txBody>
                    <a:bodyPr/>
                    <a:lstStyle/>
                    <a:p>
                      <a:pPr algn="ctr"/>
                      <a:r>
                        <a:rPr lang="en-US" dirty="0" smtClean="0"/>
                        <a:t>Part Info</a:t>
                      </a:r>
                      <a:endParaRPr lang="en-US" dirty="0"/>
                    </a:p>
                  </a:txBody>
                  <a:tcPr/>
                </a:tc>
                <a:tc>
                  <a:txBody>
                    <a:bodyPr/>
                    <a:lstStyle/>
                    <a:p>
                      <a:pPr algn="ctr"/>
                      <a:r>
                        <a:rPr lang="en-US" dirty="0" smtClean="0"/>
                        <a:t>COP</a:t>
                      </a:r>
                      <a:endParaRPr lang="en-US" dirty="0"/>
                    </a:p>
                  </a:txBody>
                  <a:tcPr/>
                </a:tc>
                <a:tc>
                  <a:txBody>
                    <a:bodyPr/>
                    <a:lstStyle/>
                    <a:p>
                      <a:pPr algn="ctr"/>
                      <a:r>
                        <a:rPr lang="en-US" dirty="0" smtClean="0"/>
                        <a:t>Actual #</a:t>
                      </a:r>
                      <a:endParaRPr lang="en-US" dirty="0"/>
                    </a:p>
                  </a:txBody>
                  <a:tcPr/>
                </a:tc>
              </a:tr>
              <a:tr h="370840">
                <a:tc>
                  <a:txBody>
                    <a:bodyPr/>
                    <a:lstStyle/>
                    <a:p>
                      <a:pPr algn="ctr"/>
                      <a:r>
                        <a:rPr lang="en-US" dirty="0" smtClean="0"/>
                        <a:t>Henry</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pPr algn="ctr"/>
                      <a:r>
                        <a:rPr lang="en-US" dirty="0" smtClean="0"/>
                        <a:t>Emily</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r h="370840">
                <a:tc>
                  <a:txBody>
                    <a:bodyPr/>
                    <a:lstStyle/>
                    <a:p>
                      <a:pPr algn="ctr"/>
                      <a:r>
                        <a:rPr lang="en-US" dirty="0" smtClean="0"/>
                        <a:t>Total</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Difference</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
        <p:nvSpPr>
          <p:cNvPr id="5" name="TextBox 4"/>
          <p:cNvSpPr txBox="1"/>
          <p:nvPr/>
        </p:nvSpPr>
        <p:spPr>
          <a:xfrm>
            <a:off x="304800" y="2870537"/>
            <a:ext cx="2057400" cy="646331"/>
          </a:xfrm>
          <a:prstGeom prst="rect">
            <a:avLst/>
          </a:prstGeom>
          <a:noFill/>
        </p:spPr>
        <p:txBody>
          <a:bodyPr wrap="square" rtlCol="0">
            <a:spAutoFit/>
          </a:bodyPr>
          <a:lstStyle/>
          <a:p>
            <a:r>
              <a:rPr lang="en-US" dirty="0" smtClean="0"/>
              <a:t>1) Identify what is being compared. </a:t>
            </a:r>
            <a:endParaRPr lang="en-US" dirty="0"/>
          </a:p>
        </p:txBody>
      </p:sp>
      <p:sp>
        <p:nvSpPr>
          <p:cNvPr id="6" name="TextBox 5"/>
          <p:cNvSpPr txBox="1"/>
          <p:nvPr/>
        </p:nvSpPr>
        <p:spPr>
          <a:xfrm>
            <a:off x="304800" y="3572378"/>
            <a:ext cx="2057400" cy="646331"/>
          </a:xfrm>
          <a:prstGeom prst="rect">
            <a:avLst/>
          </a:prstGeom>
          <a:noFill/>
        </p:spPr>
        <p:txBody>
          <a:bodyPr wrap="square" rtlCol="0">
            <a:spAutoFit/>
          </a:bodyPr>
          <a:lstStyle/>
          <a:p>
            <a:r>
              <a:rPr lang="en-US" dirty="0">
                <a:solidFill>
                  <a:srgbClr val="00B050"/>
                </a:solidFill>
              </a:rPr>
              <a:t>2</a:t>
            </a:r>
            <a:r>
              <a:rPr lang="en-US" dirty="0" smtClean="0">
                <a:solidFill>
                  <a:srgbClr val="00B050"/>
                </a:solidFill>
              </a:rPr>
              <a:t>) Assign the ratio in the order it is given. </a:t>
            </a:r>
            <a:endParaRPr lang="en-US" dirty="0">
              <a:solidFill>
                <a:srgbClr val="00B050"/>
              </a:solidFill>
            </a:endParaRPr>
          </a:p>
        </p:txBody>
      </p:sp>
      <p:sp>
        <p:nvSpPr>
          <p:cNvPr id="7" name="TextBox 6"/>
          <p:cNvSpPr txBox="1"/>
          <p:nvPr/>
        </p:nvSpPr>
        <p:spPr>
          <a:xfrm>
            <a:off x="228600" y="4522589"/>
            <a:ext cx="2209800" cy="923330"/>
          </a:xfrm>
          <a:prstGeom prst="rect">
            <a:avLst/>
          </a:prstGeom>
          <a:noFill/>
        </p:spPr>
        <p:txBody>
          <a:bodyPr wrap="square" rtlCol="0">
            <a:spAutoFit/>
          </a:bodyPr>
          <a:lstStyle/>
          <a:p>
            <a:r>
              <a:rPr lang="en-US" dirty="0" smtClean="0">
                <a:solidFill>
                  <a:schemeClr val="bg2">
                    <a:lumMod val="50000"/>
                  </a:schemeClr>
                </a:solidFill>
              </a:rPr>
              <a:t>3) Plug in the remaining number given in the problem. </a:t>
            </a:r>
            <a:endParaRPr lang="en-US" dirty="0">
              <a:solidFill>
                <a:schemeClr val="bg2">
                  <a:lumMod val="50000"/>
                </a:schemeClr>
              </a:solidFill>
            </a:endParaRPr>
          </a:p>
        </p:txBody>
      </p:sp>
      <p:sp>
        <p:nvSpPr>
          <p:cNvPr id="8" name="TextBox 7"/>
          <p:cNvSpPr txBox="1"/>
          <p:nvPr/>
        </p:nvSpPr>
        <p:spPr>
          <a:xfrm>
            <a:off x="2636038" y="6387473"/>
            <a:ext cx="4374362" cy="369332"/>
          </a:xfrm>
          <a:prstGeom prst="rect">
            <a:avLst/>
          </a:prstGeom>
          <a:noFill/>
        </p:spPr>
        <p:txBody>
          <a:bodyPr wrap="square" rtlCol="0">
            <a:spAutoFit/>
          </a:bodyPr>
          <a:lstStyle/>
          <a:p>
            <a:r>
              <a:rPr lang="en-US" dirty="0" smtClean="0">
                <a:solidFill>
                  <a:srgbClr val="FF0000"/>
                </a:solidFill>
              </a:rPr>
              <a:t>5) Figure out the Constant of Proportionality. </a:t>
            </a:r>
            <a:endParaRPr lang="en-US" dirty="0">
              <a:solidFill>
                <a:srgbClr val="FF0000"/>
              </a:solidFill>
            </a:endParaRPr>
          </a:p>
        </p:txBody>
      </p:sp>
      <p:sp>
        <p:nvSpPr>
          <p:cNvPr id="9" name="TextBox 8"/>
          <p:cNvSpPr txBox="1"/>
          <p:nvPr/>
        </p:nvSpPr>
        <p:spPr>
          <a:xfrm>
            <a:off x="6705600" y="5288454"/>
            <a:ext cx="2362200" cy="923330"/>
          </a:xfrm>
          <a:prstGeom prst="rect">
            <a:avLst/>
          </a:prstGeom>
          <a:noFill/>
        </p:spPr>
        <p:txBody>
          <a:bodyPr wrap="square" rtlCol="0">
            <a:spAutoFit/>
          </a:bodyPr>
          <a:lstStyle/>
          <a:p>
            <a:r>
              <a:rPr lang="en-US" dirty="0">
                <a:solidFill>
                  <a:srgbClr val="FFC000"/>
                </a:solidFill>
              </a:rPr>
              <a:t>6</a:t>
            </a:r>
            <a:r>
              <a:rPr lang="en-US" dirty="0" smtClean="0">
                <a:solidFill>
                  <a:srgbClr val="FFC000"/>
                </a:solidFill>
              </a:rPr>
              <a:t>) Use the same COP to find the other number you need. </a:t>
            </a:r>
            <a:endParaRPr lang="en-US" dirty="0">
              <a:solidFill>
                <a:srgbClr val="FFC000"/>
              </a:solidFill>
            </a:endParaRPr>
          </a:p>
        </p:txBody>
      </p:sp>
      <p:sp>
        <p:nvSpPr>
          <p:cNvPr id="10" name="TextBox 9"/>
          <p:cNvSpPr txBox="1"/>
          <p:nvPr/>
        </p:nvSpPr>
        <p:spPr>
          <a:xfrm>
            <a:off x="2417665" y="2778203"/>
            <a:ext cx="6539664" cy="461665"/>
          </a:xfrm>
          <a:prstGeom prst="rect">
            <a:avLst/>
          </a:prstGeom>
          <a:noFill/>
        </p:spPr>
        <p:txBody>
          <a:bodyPr wrap="square" rtlCol="0">
            <a:spAutoFit/>
          </a:bodyPr>
          <a:lstStyle/>
          <a:p>
            <a:r>
              <a:rPr lang="en-US" sz="2400" b="1" dirty="0" smtClean="0">
                <a:solidFill>
                  <a:srgbClr val="FFC000"/>
                </a:solidFill>
              </a:rPr>
              <a:t>     Henry did 8 more knee-bends than Emily!</a:t>
            </a:r>
            <a:endParaRPr lang="en-US" sz="2400" b="1" dirty="0">
              <a:solidFill>
                <a:srgbClr val="FFC000"/>
              </a:solidFill>
            </a:endParaRPr>
          </a:p>
        </p:txBody>
      </p:sp>
      <p:sp>
        <p:nvSpPr>
          <p:cNvPr id="12" name="TextBox 11"/>
          <p:cNvSpPr txBox="1"/>
          <p:nvPr/>
        </p:nvSpPr>
        <p:spPr>
          <a:xfrm>
            <a:off x="4606212" y="3701534"/>
            <a:ext cx="311304" cy="369332"/>
          </a:xfrm>
          <a:prstGeom prst="rect">
            <a:avLst/>
          </a:prstGeom>
          <a:noFill/>
        </p:spPr>
        <p:txBody>
          <a:bodyPr wrap="none" rtlCol="0">
            <a:spAutoFit/>
          </a:bodyPr>
          <a:lstStyle/>
          <a:p>
            <a:r>
              <a:rPr lang="en-US" dirty="0" smtClean="0">
                <a:solidFill>
                  <a:srgbClr val="00B050"/>
                </a:solidFill>
              </a:rPr>
              <a:t>3</a:t>
            </a:r>
            <a:endParaRPr lang="en-US" dirty="0">
              <a:solidFill>
                <a:srgbClr val="00B050"/>
              </a:solidFill>
            </a:endParaRPr>
          </a:p>
        </p:txBody>
      </p:sp>
      <p:sp>
        <p:nvSpPr>
          <p:cNvPr id="13" name="TextBox 12"/>
          <p:cNvSpPr txBox="1"/>
          <p:nvPr/>
        </p:nvSpPr>
        <p:spPr>
          <a:xfrm>
            <a:off x="7667730" y="3710831"/>
            <a:ext cx="437940" cy="369332"/>
          </a:xfrm>
          <a:prstGeom prst="rect">
            <a:avLst/>
          </a:prstGeom>
          <a:noFill/>
        </p:spPr>
        <p:txBody>
          <a:bodyPr wrap="none" rtlCol="0">
            <a:spAutoFit/>
          </a:bodyPr>
          <a:lstStyle/>
          <a:p>
            <a:r>
              <a:rPr lang="en-US" dirty="0" smtClean="0">
                <a:solidFill>
                  <a:schemeClr val="bg2">
                    <a:lumMod val="50000"/>
                  </a:schemeClr>
                </a:solidFill>
              </a:rPr>
              <a:t>24</a:t>
            </a:r>
            <a:endParaRPr lang="en-US" dirty="0">
              <a:solidFill>
                <a:schemeClr val="bg2">
                  <a:lumMod val="50000"/>
                </a:schemeClr>
              </a:solidFill>
            </a:endParaRPr>
          </a:p>
        </p:txBody>
      </p:sp>
      <p:sp>
        <p:nvSpPr>
          <p:cNvPr id="14" name="TextBox 13"/>
          <p:cNvSpPr txBox="1"/>
          <p:nvPr/>
        </p:nvSpPr>
        <p:spPr>
          <a:xfrm>
            <a:off x="4606212" y="4077793"/>
            <a:ext cx="311304" cy="369332"/>
          </a:xfrm>
          <a:prstGeom prst="rect">
            <a:avLst/>
          </a:prstGeom>
          <a:noFill/>
        </p:spPr>
        <p:txBody>
          <a:bodyPr wrap="none" rtlCol="0">
            <a:spAutoFit/>
          </a:bodyPr>
          <a:lstStyle/>
          <a:p>
            <a:r>
              <a:rPr lang="en-US" dirty="0" smtClean="0">
                <a:solidFill>
                  <a:srgbClr val="00B050"/>
                </a:solidFill>
              </a:rPr>
              <a:t>2</a:t>
            </a:r>
            <a:endParaRPr lang="en-US" dirty="0">
              <a:solidFill>
                <a:srgbClr val="00B050"/>
              </a:solidFill>
            </a:endParaRPr>
          </a:p>
        </p:txBody>
      </p:sp>
      <p:sp>
        <p:nvSpPr>
          <p:cNvPr id="16" name="TextBox 15"/>
          <p:cNvSpPr txBox="1"/>
          <p:nvPr/>
        </p:nvSpPr>
        <p:spPr>
          <a:xfrm>
            <a:off x="6019800" y="3664711"/>
            <a:ext cx="426720" cy="369332"/>
          </a:xfrm>
          <a:prstGeom prst="rect">
            <a:avLst/>
          </a:prstGeom>
          <a:noFill/>
        </p:spPr>
        <p:txBody>
          <a:bodyPr wrap="none" rtlCol="0">
            <a:spAutoFit/>
          </a:bodyPr>
          <a:lstStyle/>
          <a:p>
            <a:r>
              <a:rPr lang="en-US" dirty="0" smtClean="0">
                <a:solidFill>
                  <a:srgbClr val="FF0000"/>
                </a:solidFill>
              </a:rPr>
              <a:t>x8</a:t>
            </a:r>
            <a:endParaRPr lang="en-US" dirty="0">
              <a:solidFill>
                <a:srgbClr val="FF0000"/>
              </a:solidFill>
            </a:endParaRPr>
          </a:p>
        </p:txBody>
      </p:sp>
      <p:sp>
        <p:nvSpPr>
          <p:cNvPr id="18" name="TextBox 17"/>
          <p:cNvSpPr txBox="1"/>
          <p:nvPr/>
        </p:nvSpPr>
        <p:spPr>
          <a:xfrm>
            <a:off x="17106" y="5451834"/>
            <a:ext cx="2632788" cy="1200329"/>
          </a:xfrm>
          <a:prstGeom prst="rect">
            <a:avLst/>
          </a:prstGeom>
          <a:noFill/>
        </p:spPr>
        <p:txBody>
          <a:bodyPr wrap="square" rtlCol="0">
            <a:spAutoFit/>
          </a:bodyPr>
          <a:lstStyle/>
          <a:p>
            <a:r>
              <a:rPr lang="en-US" i="1" dirty="0" smtClean="0">
                <a:solidFill>
                  <a:srgbClr val="7030A0"/>
                </a:solidFill>
              </a:rPr>
              <a:t>*Because the problem does not want to just know how many bats, we need to use more rows in our table</a:t>
            </a:r>
            <a:r>
              <a:rPr lang="en-US" dirty="0" smtClean="0">
                <a:solidFill>
                  <a:srgbClr val="FFC000"/>
                </a:solidFill>
              </a:rPr>
              <a:t>. </a:t>
            </a:r>
            <a:endParaRPr lang="en-US" dirty="0">
              <a:solidFill>
                <a:srgbClr val="FFC000"/>
              </a:solidFill>
            </a:endParaRPr>
          </a:p>
        </p:txBody>
      </p:sp>
      <p:sp>
        <p:nvSpPr>
          <p:cNvPr id="11" name="TextBox 10"/>
          <p:cNvSpPr txBox="1"/>
          <p:nvPr/>
        </p:nvSpPr>
        <p:spPr>
          <a:xfrm>
            <a:off x="2649894" y="5287926"/>
            <a:ext cx="3810000" cy="646331"/>
          </a:xfrm>
          <a:prstGeom prst="rect">
            <a:avLst/>
          </a:prstGeom>
          <a:noFill/>
        </p:spPr>
        <p:txBody>
          <a:bodyPr wrap="square" rtlCol="0">
            <a:spAutoFit/>
          </a:bodyPr>
          <a:lstStyle/>
          <a:p>
            <a:r>
              <a:rPr lang="en-US" dirty="0" smtClean="0"/>
              <a:t>*How many more means subtract, so we also will use the Difference row.</a:t>
            </a:r>
            <a:endParaRPr lang="en-US" dirty="0"/>
          </a:p>
        </p:txBody>
      </p:sp>
      <p:sp>
        <p:nvSpPr>
          <p:cNvPr id="19" name="TextBox 18"/>
          <p:cNvSpPr txBox="1"/>
          <p:nvPr/>
        </p:nvSpPr>
        <p:spPr>
          <a:xfrm>
            <a:off x="2649894" y="5964562"/>
            <a:ext cx="2123970" cy="369332"/>
          </a:xfrm>
          <a:prstGeom prst="rect">
            <a:avLst/>
          </a:prstGeom>
          <a:noFill/>
        </p:spPr>
        <p:txBody>
          <a:bodyPr wrap="square" rtlCol="0">
            <a:spAutoFit/>
          </a:bodyPr>
          <a:lstStyle/>
          <a:p>
            <a:r>
              <a:rPr lang="en-US" dirty="0" smtClean="0">
                <a:solidFill>
                  <a:srgbClr val="00B0F0"/>
                </a:solidFill>
              </a:rPr>
              <a:t>4) Subtract the parts.</a:t>
            </a:r>
            <a:endParaRPr lang="en-US" dirty="0">
              <a:solidFill>
                <a:srgbClr val="00B0F0"/>
              </a:solidFill>
            </a:endParaRPr>
          </a:p>
        </p:txBody>
      </p:sp>
      <p:sp>
        <p:nvSpPr>
          <p:cNvPr id="20" name="TextBox 19"/>
          <p:cNvSpPr txBox="1"/>
          <p:nvPr/>
        </p:nvSpPr>
        <p:spPr>
          <a:xfrm>
            <a:off x="4243637" y="4825177"/>
            <a:ext cx="1090363" cy="369332"/>
          </a:xfrm>
          <a:prstGeom prst="rect">
            <a:avLst/>
          </a:prstGeom>
          <a:noFill/>
        </p:spPr>
        <p:txBody>
          <a:bodyPr wrap="none" rtlCol="0">
            <a:spAutoFit/>
          </a:bodyPr>
          <a:lstStyle/>
          <a:p>
            <a:r>
              <a:rPr lang="en-US" dirty="0" smtClean="0">
                <a:solidFill>
                  <a:srgbClr val="00B050"/>
                </a:solidFill>
              </a:rPr>
              <a:t>3 </a:t>
            </a:r>
            <a:r>
              <a:rPr lang="en-US" dirty="0" smtClean="0">
                <a:solidFill>
                  <a:srgbClr val="00B0F0"/>
                </a:solidFill>
              </a:rPr>
              <a:t>– </a:t>
            </a:r>
            <a:r>
              <a:rPr lang="en-US" dirty="0" smtClean="0">
                <a:solidFill>
                  <a:srgbClr val="00B050"/>
                </a:solidFill>
              </a:rPr>
              <a:t>2</a:t>
            </a:r>
            <a:r>
              <a:rPr lang="en-US" dirty="0" smtClean="0">
                <a:solidFill>
                  <a:srgbClr val="00B0F0"/>
                </a:solidFill>
              </a:rPr>
              <a:t> = 1</a:t>
            </a:r>
            <a:endParaRPr lang="en-US" dirty="0">
              <a:solidFill>
                <a:srgbClr val="00B0F0"/>
              </a:solidFill>
            </a:endParaRPr>
          </a:p>
        </p:txBody>
      </p:sp>
      <p:sp>
        <p:nvSpPr>
          <p:cNvPr id="21" name="TextBox 20"/>
          <p:cNvSpPr txBox="1"/>
          <p:nvPr/>
        </p:nvSpPr>
        <p:spPr>
          <a:xfrm>
            <a:off x="6019800" y="4799588"/>
            <a:ext cx="426720" cy="369332"/>
          </a:xfrm>
          <a:prstGeom prst="rect">
            <a:avLst/>
          </a:prstGeom>
          <a:noFill/>
        </p:spPr>
        <p:txBody>
          <a:bodyPr wrap="none" rtlCol="0">
            <a:spAutoFit/>
          </a:bodyPr>
          <a:lstStyle/>
          <a:p>
            <a:r>
              <a:rPr lang="en-US" dirty="0" smtClean="0">
                <a:solidFill>
                  <a:srgbClr val="FFC000"/>
                </a:solidFill>
              </a:rPr>
              <a:t>x8</a:t>
            </a:r>
            <a:endParaRPr lang="en-US" dirty="0">
              <a:solidFill>
                <a:srgbClr val="FFC000"/>
              </a:solidFill>
            </a:endParaRPr>
          </a:p>
        </p:txBody>
      </p:sp>
      <p:sp>
        <p:nvSpPr>
          <p:cNvPr id="22" name="TextBox 21"/>
          <p:cNvSpPr txBox="1"/>
          <p:nvPr/>
        </p:nvSpPr>
        <p:spPr>
          <a:xfrm>
            <a:off x="7731048" y="4799588"/>
            <a:ext cx="311304" cy="369332"/>
          </a:xfrm>
          <a:prstGeom prst="rect">
            <a:avLst/>
          </a:prstGeom>
          <a:noFill/>
        </p:spPr>
        <p:txBody>
          <a:bodyPr wrap="none" rtlCol="0">
            <a:spAutoFit/>
          </a:bodyPr>
          <a:lstStyle/>
          <a:p>
            <a:r>
              <a:rPr lang="en-US" dirty="0">
                <a:solidFill>
                  <a:srgbClr val="FFC000"/>
                </a:solidFill>
              </a:rPr>
              <a:t>8</a:t>
            </a:r>
            <a:endParaRPr lang="en-US" dirty="0">
              <a:solidFill>
                <a:srgbClr val="FFC000"/>
              </a:solidFill>
            </a:endParaRPr>
          </a:p>
        </p:txBody>
      </p:sp>
    </p:spTree>
    <p:extLst>
      <p:ext uri="{BB962C8B-B14F-4D97-AF65-F5344CB8AC3E}">
        <p14:creationId xmlns:p14="http://schemas.microsoft.com/office/powerpoint/2010/main" val="2729266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up)">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500" fill="hold"/>
                                        <p:tgtEl>
                                          <p:spTgt spid="18"/>
                                        </p:tgtEl>
                                        <p:attrNameLst>
                                          <p:attrName>ppt_w</p:attrName>
                                        </p:attrNameLst>
                                      </p:cBhvr>
                                      <p:tavLst>
                                        <p:tav tm="0">
                                          <p:val>
                                            <p:fltVal val="0"/>
                                          </p:val>
                                        </p:tav>
                                        <p:tav tm="100000">
                                          <p:val>
                                            <p:strVal val="#ppt_w"/>
                                          </p:val>
                                        </p:tav>
                                      </p:tavLst>
                                    </p:anim>
                                    <p:anim calcmode="lin" valueType="num">
                                      <p:cBhvr>
                                        <p:cTn id="41" dur="500" fill="hold"/>
                                        <p:tgtEl>
                                          <p:spTgt spid="18"/>
                                        </p:tgtEl>
                                        <p:attrNameLst>
                                          <p:attrName>ppt_h</p:attrName>
                                        </p:attrNameLst>
                                      </p:cBhvr>
                                      <p:tavLst>
                                        <p:tav tm="0">
                                          <p:val>
                                            <p:fltVal val="0"/>
                                          </p:val>
                                        </p:tav>
                                        <p:tav tm="100000">
                                          <p:val>
                                            <p:strVal val="#ppt_h"/>
                                          </p:val>
                                        </p:tav>
                                      </p:tavLst>
                                    </p:anim>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ppt_x"/>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barn(inVertical)">
                                      <p:cBhvr>
                                        <p:cTn id="64" dur="500"/>
                                        <p:tgtEl>
                                          <p:spTgt spid="8"/>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9"/>
                                        </p:tgtEl>
                                        <p:attrNameLst>
                                          <p:attrName>style.visibility</p:attrName>
                                        </p:attrNameLst>
                                      </p:cBhvr>
                                      <p:to>
                                        <p:strVal val="visible"/>
                                      </p:to>
                                    </p:set>
                                    <p:anim calcmode="lin" valueType="num">
                                      <p:cBhvr>
                                        <p:cTn id="73" dur="500" fill="hold"/>
                                        <p:tgtEl>
                                          <p:spTgt spid="9"/>
                                        </p:tgtEl>
                                        <p:attrNameLst>
                                          <p:attrName>ppt_w</p:attrName>
                                        </p:attrNameLst>
                                      </p:cBhvr>
                                      <p:tavLst>
                                        <p:tav tm="0">
                                          <p:val>
                                            <p:fltVal val="0"/>
                                          </p:val>
                                        </p:tav>
                                        <p:tav tm="100000">
                                          <p:val>
                                            <p:strVal val="#ppt_w"/>
                                          </p:val>
                                        </p:tav>
                                      </p:tavLst>
                                    </p:anim>
                                    <p:anim calcmode="lin" valueType="num">
                                      <p:cBhvr>
                                        <p:cTn id="74" dur="500" fill="hold"/>
                                        <p:tgtEl>
                                          <p:spTgt spid="9"/>
                                        </p:tgtEl>
                                        <p:attrNameLst>
                                          <p:attrName>ppt_h</p:attrName>
                                        </p:attrNameLst>
                                      </p:cBhvr>
                                      <p:tavLst>
                                        <p:tav tm="0">
                                          <p:val>
                                            <p:fltVal val="0"/>
                                          </p:val>
                                        </p:tav>
                                        <p:tav tm="100000">
                                          <p:val>
                                            <p:strVal val="#ppt_h"/>
                                          </p:val>
                                        </p:tav>
                                      </p:tavLst>
                                    </p:anim>
                                    <p:animEffect transition="in" filter="fade">
                                      <p:cBhvr>
                                        <p:cTn id="75" dur="500"/>
                                        <p:tgtEl>
                                          <p:spTgt spid="9"/>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1"/>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22"/>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21" presetClass="entr" presetSubtype="1" fill="hold" grpId="0" nodeType="clickEffect">
                                  <p:stCondLst>
                                    <p:cond delay="0"/>
                                  </p:stCondLst>
                                  <p:childTnLst>
                                    <p:set>
                                      <p:cBhvr>
                                        <p:cTn id="87" dur="1" fill="hold">
                                          <p:stCondLst>
                                            <p:cond delay="0"/>
                                          </p:stCondLst>
                                        </p:cTn>
                                        <p:tgtEl>
                                          <p:spTgt spid="10"/>
                                        </p:tgtEl>
                                        <p:attrNameLst>
                                          <p:attrName>style.visibility</p:attrName>
                                        </p:attrNameLst>
                                      </p:cBhvr>
                                      <p:to>
                                        <p:strVal val="visible"/>
                                      </p:to>
                                    </p:set>
                                    <p:animEffect transition="in" filter="wheel(1)">
                                      <p:cBhvr>
                                        <p:cTn id="88"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2" grpId="0"/>
      <p:bldP spid="13" grpId="0"/>
      <p:bldP spid="14" grpId="0"/>
      <p:bldP spid="16" grpId="0"/>
      <p:bldP spid="18" grpId="0"/>
      <p:bldP spid="11" grpId="0"/>
      <p:bldP spid="19" grpId="0"/>
      <p:bldP spid="20" grpId="0"/>
      <p:bldP spid="21" grpId="0"/>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Crank it up some more, please!</a:t>
            </a:r>
            <a:endParaRPr lang="en-US" dirty="0"/>
          </a:p>
        </p:txBody>
      </p:sp>
      <p:sp>
        <p:nvSpPr>
          <p:cNvPr id="3" name="Content Placeholder 2"/>
          <p:cNvSpPr>
            <a:spLocks noGrp="1"/>
          </p:cNvSpPr>
          <p:nvPr>
            <p:ph sz="quarter" idx="1"/>
          </p:nvPr>
        </p:nvSpPr>
        <p:spPr/>
        <p:txBody>
          <a:bodyPr/>
          <a:lstStyle/>
          <a:p>
            <a:r>
              <a:rPr lang="en-US" dirty="0" smtClean="0"/>
              <a:t>Monica and Nicole together have 45 coins. They decided to share the coins in the ratio 3:2. How many coins did Monica get? </a:t>
            </a:r>
            <a:r>
              <a:rPr lang="en-US" sz="1400" dirty="0" smtClean="0"/>
              <a:t>(www.thinkingblocks.com)</a:t>
            </a:r>
            <a:endParaRPr lang="en-US" dirty="0"/>
          </a:p>
        </p:txBody>
      </p:sp>
    </p:spTree>
    <p:extLst>
      <p:ext uri="{BB962C8B-B14F-4D97-AF65-F5344CB8AC3E}">
        <p14:creationId xmlns:p14="http://schemas.microsoft.com/office/powerpoint/2010/main" val="24522329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solve…</a:t>
            </a:r>
            <a:endParaRPr lang="en-US" dirty="0"/>
          </a:p>
        </p:txBody>
      </p:sp>
      <p:sp>
        <p:nvSpPr>
          <p:cNvPr id="3" name="Content Placeholder 2"/>
          <p:cNvSpPr>
            <a:spLocks noGrp="1"/>
          </p:cNvSpPr>
          <p:nvPr>
            <p:ph sz="quarter" idx="1"/>
          </p:nvPr>
        </p:nvSpPr>
        <p:spPr/>
        <p:txBody>
          <a:bodyPr>
            <a:normAutofit/>
          </a:bodyPr>
          <a:lstStyle/>
          <a:p>
            <a:r>
              <a:rPr lang="en-US" dirty="0" smtClean="0"/>
              <a:t>Let’s notice what is different with this problem.</a:t>
            </a:r>
          </a:p>
          <a:p>
            <a:pPr marL="0" indent="0" algn="ctr">
              <a:buNone/>
            </a:pPr>
            <a:endParaRPr lang="en-US" sz="1100" dirty="0" smtClean="0"/>
          </a:p>
          <a:p>
            <a:pPr marL="0" indent="0" algn="ctr">
              <a:buNone/>
            </a:pPr>
            <a:r>
              <a:rPr lang="en-US" dirty="0"/>
              <a:t>Monica and Nicole </a:t>
            </a:r>
            <a:r>
              <a:rPr lang="en-US" b="1" dirty="0">
                <a:solidFill>
                  <a:srgbClr val="00B050"/>
                </a:solidFill>
              </a:rPr>
              <a:t>together</a:t>
            </a:r>
            <a:r>
              <a:rPr lang="en-US" dirty="0">
                <a:solidFill>
                  <a:srgbClr val="00B050"/>
                </a:solidFill>
              </a:rPr>
              <a:t> </a:t>
            </a:r>
            <a:r>
              <a:rPr lang="en-US" dirty="0"/>
              <a:t>have </a:t>
            </a:r>
            <a:r>
              <a:rPr lang="en-US" dirty="0">
                <a:solidFill>
                  <a:srgbClr val="00B050"/>
                </a:solidFill>
              </a:rPr>
              <a:t>45</a:t>
            </a:r>
            <a:r>
              <a:rPr lang="en-US" dirty="0"/>
              <a:t> coins. They decided to share the coins in the ratio 3:2. How many coins did Monica get? </a:t>
            </a:r>
            <a:r>
              <a:rPr lang="en-US" sz="1400" dirty="0"/>
              <a:t>(</a:t>
            </a:r>
            <a:r>
              <a:rPr lang="en-US" sz="1400" dirty="0">
                <a:hlinkClick r:id="rId2"/>
              </a:rPr>
              <a:t>www.thinkingblocks.com</a:t>
            </a:r>
            <a:r>
              <a:rPr lang="en-US" sz="1400" dirty="0" smtClean="0"/>
              <a:t>)</a:t>
            </a:r>
          </a:p>
          <a:p>
            <a:pPr marL="0" indent="0" algn="ctr">
              <a:buNone/>
            </a:pPr>
            <a:endParaRPr lang="en-US" sz="1200" dirty="0"/>
          </a:p>
          <a:p>
            <a:pPr marL="0" indent="0" algn="ctr">
              <a:buNone/>
            </a:pPr>
            <a:r>
              <a:rPr lang="en-US" dirty="0" smtClean="0">
                <a:solidFill>
                  <a:srgbClr val="00B050"/>
                </a:solidFill>
              </a:rPr>
              <a:t>This question is tricky! The ratio it gives is a </a:t>
            </a:r>
            <a:r>
              <a:rPr lang="en-US" dirty="0" err="1" smtClean="0">
                <a:solidFill>
                  <a:srgbClr val="00B050"/>
                </a:solidFill>
              </a:rPr>
              <a:t>part:part</a:t>
            </a:r>
            <a:r>
              <a:rPr lang="en-US" dirty="0" smtClean="0">
                <a:solidFill>
                  <a:srgbClr val="00B050"/>
                </a:solidFill>
              </a:rPr>
              <a:t>, but the actual number (45) it gives is the total! We have to be careful where we place the number!</a:t>
            </a:r>
          </a:p>
          <a:p>
            <a:pPr marL="0" indent="0" algn="ctr">
              <a:buNone/>
            </a:pPr>
            <a:r>
              <a:rPr lang="en-US" sz="1800" i="1" dirty="0" smtClean="0">
                <a:solidFill>
                  <a:srgbClr val="FFC000"/>
                </a:solidFill>
              </a:rPr>
              <a:t>*If we do not pay attention to what the question is saying, we will get the answer wrong.</a:t>
            </a:r>
            <a:endParaRPr lang="en-US" sz="1800" i="1" dirty="0">
              <a:solidFill>
                <a:srgbClr val="FFC000"/>
              </a:solidFill>
            </a:endParaRPr>
          </a:p>
        </p:txBody>
      </p:sp>
    </p:spTree>
    <p:extLst>
      <p:ext uri="{BB962C8B-B14F-4D97-AF65-F5344CB8AC3E}">
        <p14:creationId xmlns:p14="http://schemas.microsoft.com/office/powerpoint/2010/main" val="41462440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Crank it up some more, please </a:t>
            </a:r>
            <a:r>
              <a:rPr lang="en-US" dirty="0" err="1" smtClean="0"/>
              <a:t>cont</a:t>
            </a:r>
            <a:r>
              <a:rPr lang="en-US" dirty="0" smtClean="0"/>
              <a:t>…</a:t>
            </a:r>
            <a:endParaRPr lang="en-US" dirty="0"/>
          </a:p>
        </p:txBody>
      </p:sp>
      <p:sp>
        <p:nvSpPr>
          <p:cNvPr id="3" name="Content Placeholder 2"/>
          <p:cNvSpPr>
            <a:spLocks noGrp="1"/>
          </p:cNvSpPr>
          <p:nvPr>
            <p:ph sz="quarter" idx="1"/>
          </p:nvPr>
        </p:nvSpPr>
        <p:spPr/>
        <p:txBody>
          <a:bodyPr/>
          <a:lstStyle/>
          <a:p>
            <a:r>
              <a:rPr lang="en-US" sz="2800" dirty="0"/>
              <a:t>Monica and Nicole together have 45 coins. They decided to share the coins in the ratio 3:2. How many coins did Monica get? </a:t>
            </a:r>
            <a:r>
              <a:rPr lang="en-US" sz="1100" dirty="0"/>
              <a:t>(www.thinkingblocks.com)</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1122097890"/>
              </p:ext>
            </p:extLst>
          </p:nvPr>
        </p:nvGraphicFramePr>
        <p:xfrm>
          <a:off x="2514600" y="3333204"/>
          <a:ext cx="6096000" cy="1849120"/>
        </p:xfrm>
        <a:graphic>
          <a:graphicData uri="http://schemas.openxmlformats.org/drawingml/2006/table">
            <a:tbl>
              <a:tblPr firstRow="1" bandRow="1">
                <a:tableStyleId>{5C22544A-7EE6-4342-B048-85BDC9FD1C3A}</a:tableStyleId>
              </a:tblPr>
              <a:tblGrid>
                <a:gridCol w="1524000"/>
                <a:gridCol w="1524000"/>
                <a:gridCol w="1524000"/>
                <a:gridCol w="1524000"/>
              </a:tblGrid>
              <a:tr h="324396">
                <a:tc>
                  <a:txBody>
                    <a:bodyPr/>
                    <a:lstStyle/>
                    <a:p>
                      <a:pPr algn="ctr"/>
                      <a:r>
                        <a:rPr lang="en-US" dirty="0" smtClean="0"/>
                        <a:t>Identification</a:t>
                      </a:r>
                      <a:endParaRPr lang="en-US" dirty="0"/>
                    </a:p>
                  </a:txBody>
                  <a:tcPr/>
                </a:tc>
                <a:tc>
                  <a:txBody>
                    <a:bodyPr/>
                    <a:lstStyle/>
                    <a:p>
                      <a:pPr algn="ctr"/>
                      <a:r>
                        <a:rPr lang="en-US" dirty="0" smtClean="0"/>
                        <a:t>Part Info</a:t>
                      </a:r>
                      <a:endParaRPr lang="en-US" dirty="0"/>
                    </a:p>
                  </a:txBody>
                  <a:tcPr/>
                </a:tc>
                <a:tc>
                  <a:txBody>
                    <a:bodyPr/>
                    <a:lstStyle/>
                    <a:p>
                      <a:pPr algn="ctr"/>
                      <a:r>
                        <a:rPr lang="en-US" dirty="0" smtClean="0"/>
                        <a:t>COP</a:t>
                      </a:r>
                      <a:endParaRPr lang="en-US" dirty="0"/>
                    </a:p>
                  </a:txBody>
                  <a:tcPr/>
                </a:tc>
                <a:tc>
                  <a:txBody>
                    <a:bodyPr/>
                    <a:lstStyle/>
                    <a:p>
                      <a:pPr algn="ctr"/>
                      <a:r>
                        <a:rPr lang="en-US" dirty="0" smtClean="0"/>
                        <a:t>Actual #</a:t>
                      </a:r>
                      <a:endParaRPr lang="en-US" dirty="0"/>
                    </a:p>
                  </a:txBody>
                  <a:tcPr/>
                </a:tc>
              </a:tr>
              <a:tr h="370840">
                <a:tc>
                  <a:txBody>
                    <a:bodyPr/>
                    <a:lstStyle/>
                    <a:p>
                      <a:pPr algn="ctr"/>
                      <a:r>
                        <a:rPr lang="en-US" dirty="0" smtClean="0"/>
                        <a:t>Monica</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pPr algn="ctr"/>
                      <a:r>
                        <a:rPr lang="en-US" dirty="0" smtClean="0"/>
                        <a:t>Nicole</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r h="370840">
                <a:tc>
                  <a:txBody>
                    <a:bodyPr/>
                    <a:lstStyle/>
                    <a:p>
                      <a:pPr algn="ctr"/>
                      <a:r>
                        <a:rPr lang="en-US" dirty="0" smtClean="0"/>
                        <a:t>Total</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Difference</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
        <p:nvSpPr>
          <p:cNvPr id="5" name="TextBox 4"/>
          <p:cNvSpPr txBox="1"/>
          <p:nvPr/>
        </p:nvSpPr>
        <p:spPr>
          <a:xfrm>
            <a:off x="249382" y="3270224"/>
            <a:ext cx="2057400" cy="646331"/>
          </a:xfrm>
          <a:prstGeom prst="rect">
            <a:avLst/>
          </a:prstGeom>
          <a:noFill/>
        </p:spPr>
        <p:txBody>
          <a:bodyPr wrap="square" rtlCol="0">
            <a:spAutoFit/>
          </a:bodyPr>
          <a:lstStyle/>
          <a:p>
            <a:r>
              <a:rPr lang="en-US" dirty="0" smtClean="0"/>
              <a:t>1) Identify what is being compared. </a:t>
            </a:r>
            <a:endParaRPr lang="en-US" dirty="0"/>
          </a:p>
        </p:txBody>
      </p:sp>
      <p:sp>
        <p:nvSpPr>
          <p:cNvPr id="6" name="TextBox 5"/>
          <p:cNvSpPr txBox="1"/>
          <p:nvPr/>
        </p:nvSpPr>
        <p:spPr>
          <a:xfrm>
            <a:off x="228600" y="3849377"/>
            <a:ext cx="2057400" cy="646331"/>
          </a:xfrm>
          <a:prstGeom prst="rect">
            <a:avLst/>
          </a:prstGeom>
          <a:noFill/>
        </p:spPr>
        <p:txBody>
          <a:bodyPr wrap="square" rtlCol="0">
            <a:spAutoFit/>
          </a:bodyPr>
          <a:lstStyle/>
          <a:p>
            <a:r>
              <a:rPr lang="en-US" dirty="0">
                <a:solidFill>
                  <a:srgbClr val="00B050"/>
                </a:solidFill>
              </a:rPr>
              <a:t>2</a:t>
            </a:r>
            <a:r>
              <a:rPr lang="en-US" dirty="0" smtClean="0">
                <a:solidFill>
                  <a:srgbClr val="00B050"/>
                </a:solidFill>
              </a:rPr>
              <a:t>) Assign the ratio in the order it is given. </a:t>
            </a:r>
            <a:endParaRPr lang="en-US" dirty="0">
              <a:solidFill>
                <a:srgbClr val="00B050"/>
              </a:solidFill>
            </a:endParaRPr>
          </a:p>
        </p:txBody>
      </p:sp>
      <p:sp>
        <p:nvSpPr>
          <p:cNvPr id="7" name="TextBox 6"/>
          <p:cNvSpPr txBox="1"/>
          <p:nvPr/>
        </p:nvSpPr>
        <p:spPr>
          <a:xfrm>
            <a:off x="228600" y="4522589"/>
            <a:ext cx="2209800" cy="923330"/>
          </a:xfrm>
          <a:prstGeom prst="rect">
            <a:avLst/>
          </a:prstGeom>
          <a:noFill/>
        </p:spPr>
        <p:txBody>
          <a:bodyPr wrap="square" rtlCol="0">
            <a:spAutoFit/>
          </a:bodyPr>
          <a:lstStyle/>
          <a:p>
            <a:r>
              <a:rPr lang="en-US" dirty="0" smtClean="0">
                <a:solidFill>
                  <a:schemeClr val="bg2">
                    <a:lumMod val="50000"/>
                  </a:schemeClr>
                </a:solidFill>
              </a:rPr>
              <a:t>3) Plug in the remaining number given in the problem. </a:t>
            </a:r>
            <a:endParaRPr lang="en-US" dirty="0">
              <a:solidFill>
                <a:schemeClr val="bg2">
                  <a:lumMod val="50000"/>
                </a:schemeClr>
              </a:solidFill>
            </a:endParaRPr>
          </a:p>
        </p:txBody>
      </p:sp>
      <p:sp>
        <p:nvSpPr>
          <p:cNvPr id="8" name="TextBox 7"/>
          <p:cNvSpPr txBox="1"/>
          <p:nvPr/>
        </p:nvSpPr>
        <p:spPr>
          <a:xfrm>
            <a:off x="2636038" y="6387473"/>
            <a:ext cx="4374362" cy="369332"/>
          </a:xfrm>
          <a:prstGeom prst="rect">
            <a:avLst/>
          </a:prstGeom>
          <a:noFill/>
        </p:spPr>
        <p:txBody>
          <a:bodyPr wrap="square" rtlCol="0">
            <a:spAutoFit/>
          </a:bodyPr>
          <a:lstStyle/>
          <a:p>
            <a:r>
              <a:rPr lang="en-US" dirty="0" smtClean="0">
                <a:solidFill>
                  <a:srgbClr val="FF0000"/>
                </a:solidFill>
              </a:rPr>
              <a:t>5) Figure out the Constant of Proportionality. </a:t>
            </a:r>
            <a:endParaRPr lang="en-US" dirty="0">
              <a:solidFill>
                <a:srgbClr val="FF0000"/>
              </a:solidFill>
            </a:endParaRPr>
          </a:p>
        </p:txBody>
      </p:sp>
      <p:sp>
        <p:nvSpPr>
          <p:cNvPr id="9" name="TextBox 8"/>
          <p:cNvSpPr txBox="1"/>
          <p:nvPr/>
        </p:nvSpPr>
        <p:spPr>
          <a:xfrm>
            <a:off x="6705600" y="5288454"/>
            <a:ext cx="2362200" cy="923330"/>
          </a:xfrm>
          <a:prstGeom prst="rect">
            <a:avLst/>
          </a:prstGeom>
          <a:noFill/>
        </p:spPr>
        <p:txBody>
          <a:bodyPr wrap="square" rtlCol="0">
            <a:spAutoFit/>
          </a:bodyPr>
          <a:lstStyle/>
          <a:p>
            <a:r>
              <a:rPr lang="en-US" dirty="0">
                <a:solidFill>
                  <a:srgbClr val="FFC000"/>
                </a:solidFill>
              </a:rPr>
              <a:t>6</a:t>
            </a:r>
            <a:r>
              <a:rPr lang="en-US" dirty="0" smtClean="0">
                <a:solidFill>
                  <a:srgbClr val="FFC000"/>
                </a:solidFill>
              </a:rPr>
              <a:t>) Use the same COP to find the other number you need. </a:t>
            </a:r>
            <a:endParaRPr lang="en-US" dirty="0">
              <a:solidFill>
                <a:srgbClr val="FFC000"/>
              </a:solidFill>
            </a:endParaRPr>
          </a:p>
        </p:txBody>
      </p:sp>
      <p:sp>
        <p:nvSpPr>
          <p:cNvPr id="10" name="TextBox 9"/>
          <p:cNvSpPr txBox="1"/>
          <p:nvPr/>
        </p:nvSpPr>
        <p:spPr>
          <a:xfrm>
            <a:off x="3886200" y="2808559"/>
            <a:ext cx="3269832" cy="461665"/>
          </a:xfrm>
          <a:prstGeom prst="rect">
            <a:avLst/>
          </a:prstGeom>
          <a:noFill/>
        </p:spPr>
        <p:txBody>
          <a:bodyPr wrap="square" rtlCol="0">
            <a:spAutoFit/>
          </a:bodyPr>
          <a:lstStyle/>
          <a:p>
            <a:r>
              <a:rPr lang="en-US" sz="2400" b="1" dirty="0" smtClean="0">
                <a:solidFill>
                  <a:srgbClr val="FFC000"/>
                </a:solidFill>
              </a:rPr>
              <a:t>     Monica got 27 coins!</a:t>
            </a:r>
            <a:endParaRPr lang="en-US" sz="2400" b="1" dirty="0">
              <a:solidFill>
                <a:srgbClr val="FFC000"/>
              </a:solidFill>
            </a:endParaRPr>
          </a:p>
        </p:txBody>
      </p:sp>
      <p:sp>
        <p:nvSpPr>
          <p:cNvPr id="12" name="TextBox 11"/>
          <p:cNvSpPr txBox="1"/>
          <p:nvPr/>
        </p:nvSpPr>
        <p:spPr>
          <a:xfrm>
            <a:off x="4606212" y="3701534"/>
            <a:ext cx="311304" cy="369332"/>
          </a:xfrm>
          <a:prstGeom prst="rect">
            <a:avLst/>
          </a:prstGeom>
          <a:noFill/>
        </p:spPr>
        <p:txBody>
          <a:bodyPr wrap="none" rtlCol="0">
            <a:spAutoFit/>
          </a:bodyPr>
          <a:lstStyle/>
          <a:p>
            <a:r>
              <a:rPr lang="en-US" dirty="0" smtClean="0">
                <a:solidFill>
                  <a:srgbClr val="00B050"/>
                </a:solidFill>
              </a:rPr>
              <a:t>3</a:t>
            </a:r>
            <a:endParaRPr lang="en-US" dirty="0">
              <a:solidFill>
                <a:srgbClr val="00B050"/>
              </a:solidFill>
            </a:endParaRPr>
          </a:p>
        </p:txBody>
      </p:sp>
      <p:sp>
        <p:nvSpPr>
          <p:cNvPr id="13" name="TextBox 12"/>
          <p:cNvSpPr txBox="1"/>
          <p:nvPr/>
        </p:nvSpPr>
        <p:spPr>
          <a:xfrm>
            <a:off x="7612523" y="4444938"/>
            <a:ext cx="437940" cy="369332"/>
          </a:xfrm>
          <a:prstGeom prst="rect">
            <a:avLst/>
          </a:prstGeom>
          <a:noFill/>
        </p:spPr>
        <p:txBody>
          <a:bodyPr wrap="none" rtlCol="0">
            <a:spAutoFit/>
          </a:bodyPr>
          <a:lstStyle/>
          <a:p>
            <a:r>
              <a:rPr lang="en-US" dirty="0" smtClean="0">
                <a:solidFill>
                  <a:schemeClr val="bg2">
                    <a:lumMod val="50000"/>
                  </a:schemeClr>
                </a:solidFill>
              </a:rPr>
              <a:t>45</a:t>
            </a:r>
            <a:endParaRPr lang="en-US" dirty="0">
              <a:solidFill>
                <a:schemeClr val="bg2">
                  <a:lumMod val="50000"/>
                </a:schemeClr>
              </a:solidFill>
            </a:endParaRPr>
          </a:p>
        </p:txBody>
      </p:sp>
      <p:sp>
        <p:nvSpPr>
          <p:cNvPr id="14" name="TextBox 13"/>
          <p:cNvSpPr txBox="1"/>
          <p:nvPr/>
        </p:nvSpPr>
        <p:spPr>
          <a:xfrm>
            <a:off x="4606212" y="4077793"/>
            <a:ext cx="311304" cy="369332"/>
          </a:xfrm>
          <a:prstGeom prst="rect">
            <a:avLst/>
          </a:prstGeom>
          <a:noFill/>
        </p:spPr>
        <p:txBody>
          <a:bodyPr wrap="none" rtlCol="0">
            <a:spAutoFit/>
          </a:bodyPr>
          <a:lstStyle/>
          <a:p>
            <a:r>
              <a:rPr lang="en-US" dirty="0" smtClean="0">
                <a:solidFill>
                  <a:srgbClr val="00B050"/>
                </a:solidFill>
              </a:rPr>
              <a:t>2</a:t>
            </a:r>
            <a:endParaRPr lang="en-US" dirty="0">
              <a:solidFill>
                <a:srgbClr val="00B050"/>
              </a:solidFill>
            </a:endParaRPr>
          </a:p>
        </p:txBody>
      </p:sp>
      <p:sp>
        <p:nvSpPr>
          <p:cNvPr id="16" name="TextBox 15"/>
          <p:cNvSpPr txBox="1"/>
          <p:nvPr/>
        </p:nvSpPr>
        <p:spPr>
          <a:xfrm>
            <a:off x="6019800" y="4430256"/>
            <a:ext cx="426720" cy="369332"/>
          </a:xfrm>
          <a:prstGeom prst="rect">
            <a:avLst/>
          </a:prstGeom>
          <a:noFill/>
        </p:spPr>
        <p:txBody>
          <a:bodyPr wrap="none" rtlCol="0">
            <a:spAutoFit/>
          </a:bodyPr>
          <a:lstStyle/>
          <a:p>
            <a:r>
              <a:rPr lang="en-US" dirty="0" smtClean="0">
                <a:solidFill>
                  <a:srgbClr val="FF0000"/>
                </a:solidFill>
              </a:rPr>
              <a:t>x9</a:t>
            </a:r>
            <a:endParaRPr lang="en-US" dirty="0">
              <a:solidFill>
                <a:srgbClr val="FF0000"/>
              </a:solidFill>
            </a:endParaRPr>
          </a:p>
        </p:txBody>
      </p:sp>
      <p:sp>
        <p:nvSpPr>
          <p:cNvPr id="18" name="TextBox 17"/>
          <p:cNvSpPr txBox="1"/>
          <p:nvPr/>
        </p:nvSpPr>
        <p:spPr>
          <a:xfrm>
            <a:off x="17106" y="5451834"/>
            <a:ext cx="2632788" cy="923330"/>
          </a:xfrm>
          <a:prstGeom prst="rect">
            <a:avLst/>
          </a:prstGeom>
          <a:noFill/>
        </p:spPr>
        <p:txBody>
          <a:bodyPr wrap="square" rtlCol="0">
            <a:spAutoFit/>
          </a:bodyPr>
          <a:lstStyle/>
          <a:p>
            <a:r>
              <a:rPr lang="en-US" i="1" dirty="0" smtClean="0">
                <a:solidFill>
                  <a:srgbClr val="7030A0"/>
                </a:solidFill>
              </a:rPr>
              <a:t>*Notice 45 is shared, so it is a total. We need to use more rows in our table</a:t>
            </a:r>
            <a:r>
              <a:rPr lang="en-US" dirty="0" smtClean="0">
                <a:solidFill>
                  <a:srgbClr val="FFC000"/>
                </a:solidFill>
              </a:rPr>
              <a:t>. </a:t>
            </a:r>
            <a:endParaRPr lang="en-US" dirty="0">
              <a:solidFill>
                <a:srgbClr val="FFC000"/>
              </a:solidFill>
            </a:endParaRPr>
          </a:p>
        </p:txBody>
      </p:sp>
      <p:sp>
        <p:nvSpPr>
          <p:cNvPr id="11" name="TextBox 10"/>
          <p:cNvSpPr txBox="1"/>
          <p:nvPr/>
        </p:nvSpPr>
        <p:spPr>
          <a:xfrm>
            <a:off x="2649894" y="5287926"/>
            <a:ext cx="3810000" cy="646331"/>
          </a:xfrm>
          <a:prstGeom prst="rect">
            <a:avLst/>
          </a:prstGeom>
          <a:noFill/>
        </p:spPr>
        <p:txBody>
          <a:bodyPr wrap="square" rtlCol="0">
            <a:spAutoFit/>
          </a:bodyPr>
          <a:lstStyle/>
          <a:p>
            <a:r>
              <a:rPr lang="en-US" dirty="0" smtClean="0"/>
              <a:t>*Together means add, so we also will use the Total row.</a:t>
            </a:r>
            <a:endParaRPr lang="en-US" dirty="0"/>
          </a:p>
        </p:txBody>
      </p:sp>
      <p:sp>
        <p:nvSpPr>
          <p:cNvPr id="19" name="TextBox 18"/>
          <p:cNvSpPr txBox="1"/>
          <p:nvPr/>
        </p:nvSpPr>
        <p:spPr>
          <a:xfrm>
            <a:off x="2649894" y="5964562"/>
            <a:ext cx="2123970" cy="369332"/>
          </a:xfrm>
          <a:prstGeom prst="rect">
            <a:avLst/>
          </a:prstGeom>
          <a:noFill/>
        </p:spPr>
        <p:txBody>
          <a:bodyPr wrap="square" rtlCol="0">
            <a:spAutoFit/>
          </a:bodyPr>
          <a:lstStyle/>
          <a:p>
            <a:r>
              <a:rPr lang="en-US" dirty="0" smtClean="0">
                <a:solidFill>
                  <a:srgbClr val="00B0F0"/>
                </a:solidFill>
              </a:rPr>
              <a:t>4) Add the parts.</a:t>
            </a:r>
            <a:endParaRPr lang="en-US" dirty="0">
              <a:solidFill>
                <a:srgbClr val="00B0F0"/>
              </a:solidFill>
            </a:endParaRPr>
          </a:p>
        </p:txBody>
      </p:sp>
      <p:sp>
        <p:nvSpPr>
          <p:cNvPr id="20" name="TextBox 19"/>
          <p:cNvSpPr txBox="1"/>
          <p:nvPr/>
        </p:nvSpPr>
        <p:spPr>
          <a:xfrm>
            <a:off x="4216682" y="4451681"/>
            <a:ext cx="1128835" cy="369332"/>
          </a:xfrm>
          <a:prstGeom prst="rect">
            <a:avLst/>
          </a:prstGeom>
          <a:noFill/>
        </p:spPr>
        <p:txBody>
          <a:bodyPr wrap="none" rtlCol="0">
            <a:spAutoFit/>
          </a:bodyPr>
          <a:lstStyle/>
          <a:p>
            <a:r>
              <a:rPr lang="en-US" dirty="0" smtClean="0">
                <a:solidFill>
                  <a:srgbClr val="00B050"/>
                </a:solidFill>
              </a:rPr>
              <a:t>3 </a:t>
            </a:r>
            <a:r>
              <a:rPr lang="en-US" dirty="0">
                <a:solidFill>
                  <a:srgbClr val="00B0F0"/>
                </a:solidFill>
              </a:rPr>
              <a:t>+</a:t>
            </a:r>
            <a:r>
              <a:rPr lang="en-US" dirty="0" smtClean="0">
                <a:solidFill>
                  <a:srgbClr val="00B0F0"/>
                </a:solidFill>
              </a:rPr>
              <a:t> </a:t>
            </a:r>
            <a:r>
              <a:rPr lang="en-US" dirty="0" smtClean="0">
                <a:solidFill>
                  <a:srgbClr val="00B050"/>
                </a:solidFill>
              </a:rPr>
              <a:t>2</a:t>
            </a:r>
            <a:r>
              <a:rPr lang="en-US" dirty="0" smtClean="0">
                <a:solidFill>
                  <a:srgbClr val="00B0F0"/>
                </a:solidFill>
              </a:rPr>
              <a:t> = 5</a:t>
            </a:r>
            <a:endParaRPr lang="en-US" dirty="0">
              <a:solidFill>
                <a:srgbClr val="00B0F0"/>
              </a:solidFill>
            </a:endParaRPr>
          </a:p>
        </p:txBody>
      </p:sp>
      <p:sp>
        <p:nvSpPr>
          <p:cNvPr id="21" name="TextBox 20"/>
          <p:cNvSpPr txBox="1"/>
          <p:nvPr/>
        </p:nvSpPr>
        <p:spPr>
          <a:xfrm>
            <a:off x="6019800" y="3664711"/>
            <a:ext cx="426720" cy="369332"/>
          </a:xfrm>
          <a:prstGeom prst="rect">
            <a:avLst/>
          </a:prstGeom>
          <a:noFill/>
        </p:spPr>
        <p:txBody>
          <a:bodyPr wrap="none" rtlCol="0">
            <a:spAutoFit/>
          </a:bodyPr>
          <a:lstStyle/>
          <a:p>
            <a:r>
              <a:rPr lang="en-US" dirty="0" smtClean="0">
                <a:solidFill>
                  <a:srgbClr val="FFC000"/>
                </a:solidFill>
              </a:rPr>
              <a:t>x9</a:t>
            </a:r>
            <a:endParaRPr lang="en-US" dirty="0">
              <a:solidFill>
                <a:srgbClr val="FFC000"/>
              </a:solidFill>
            </a:endParaRPr>
          </a:p>
        </p:txBody>
      </p:sp>
      <p:sp>
        <p:nvSpPr>
          <p:cNvPr id="22" name="TextBox 21"/>
          <p:cNvSpPr txBox="1"/>
          <p:nvPr/>
        </p:nvSpPr>
        <p:spPr>
          <a:xfrm>
            <a:off x="7675841" y="3708461"/>
            <a:ext cx="437940" cy="369332"/>
          </a:xfrm>
          <a:prstGeom prst="rect">
            <a:avLst/>
          </a:prstGeom>
          <a:noFill/>
        </p:spPr>
        <p:txBody>
          <a:bodyPr wrap="none" rtlCol="0">
            <a:spAutoFit/>
          </a:bodyPr>
          <a:lstStyle/>
          <a:p>
            <a:r>
              <a:rPr lang="en-US" dirty="0" smtClean="0">
                <a:solidFill>
                  <a:srgbClr val="FFC000"/>
                </a:solidFill>
              </a:rPr>
              <a:t>27</a:t>
            </a:r>
            <a:endParaRPr lang="en-US" dirty="0">
              <a:solidFill>
                <a:srgbClr val="FFC000"/>
              </a:solidFill>
            </a:endParaRPr>
          </a:p>
        </p:txBody>
      </p:sp>
    </p:spTree>
    <p:extLst>
      <p:ext uri="{BB962C8B-B14F-4D97-AF65-F5344CB8AC3E}">
        <p14:creationId xmlns:p14="http://schemas.microsoft.com/office/powerpoint/2010/main" val="155456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up)">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500" fill="hold"/>
                                        <p:tgtEl>
                                          <p:spTgt spid="18"/>
                                        </p:tgtEl>
                                        <p:attrNameLst>
                                          <p:attrName>ppt_w</p:attrName>
                                        </p:attrNameLst>
                                      </p:cBhvr>
                                      <p:tavLst>
                                        <p:tav tm="0">
                                          <p:val>
                                            <p:fltVal val="0"/>
                                          </p:val>
                                        </p:tav>
                                        <p:tav tm="100000">
                                          <p:val>
                                            <p:strVal val="#ppt_w"/>
                                          </p:val>
                                        </p:tav>
                                      </p:tavLst>
                                    </p:anim>
                                    <p:anim calcmode="lin" valueType="num">
                                      <p:cBhvr>
                                        <p:cTn id="41" dur="500" fill="hold"/>
                                        <p:tgtEl>
                                          <p:spTgt spid="18"/>
                                        </p:tgtEl>
                                        <p:attrNameLst>
                                          <p:attrName>ppt_h</p:attrName>
                                        </p:attrNameLst>
                                      </p:cBhvr>
                                      <p:tavLst>
                                        <p:tav tm="0">
                                          <p:val>
                                            <p:fltVal val="0"/>
                                          </p:val>
                                        </p:tav>
                                        <p:tav tm="100000">
                                          <p:val>
                                            <p:strVal val="#ppt_h"/>
                                          </p:val>
                                        </p:tav>
                                      </p:tavLst>
                                    </p:anim>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ppt_x"/>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barn(inVertical)">
                                      <p:cBhvr>
                                        <p:cTn id="64" dur="500"/>
                                        <p:tgtEl>
                                          <p:spTgt spid="8"/>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9"/>
                                        </p:tgtEl>
                                        <p:attrNameLst>
                                          <p:attrName>style.visibility</p:attrName>
                                        </p:attrNameLst>
                                      </p:cBhvr>
                                      <p:to>
                                        <p:strVal val="visible"/>
                                      </p:to>
                                    </p:set>
                                    <p:anim calcmode="lin" valueType="num">
                                      <p:cBhvr>
                                        <p:cTn id="73" dur="500" fill="hold"/>
                                        <p:tgtEl>
                                          <p:spTgt spid="9"/>
                                        </p:tgtEl>
                                        <p:attrNameLst>
                                          <p:attrName>ppt_w</p:attrName>
                                        </p:attrNameLst>
                                      </p:cBhvr>
                                      <p:tavLst>
                                        <p:tav tm="0">
                                          <p:val>
                                            <p:fltVal val="0"/>
                                          </p:val>
                                        </p:tav>
                                        <p:tav tm="100000">
                                          <p:val>
                                            <p:strVal val="#ppt_w"/>
                                          </p:val>
                                        </p:tav>
                                      </p:tavLst>
                                    </p:anim>
                                    <p:anim calcmode="lin" valueType="num">
                                      <p:cBhvr>
                                        <p:cTn id="74" dur="500" fill="hold"/>
                                        <p:tgtEl>
                                          <p:spTgt spid="9"/>
                                        </p:tgtEl>
                                        <p:attrNameLst>
                                          <p:attrName>ppt_h</p:attrName>
                                        </p:attrNameLst>
                                      </p:cBhvr>
                                      <p:tavLst>
                                        <p:tav tm="0">
                                          <p:val>
                                            <p:fltVal val="0"/>
                                          </p:val>
                                        </p:tav>
                                        <p:tav tm="100000">
                                          <p:val>
                                            <p:strVal val="#ppt_h"/>
                                          </p:val>
                                        </p:tav>
                                      </p:tavLst>
                                    </p:anim>
                                    <p:animEffect transition="in" filter="fade">
                                      <p:cBhvr>
                                        <p:cTn id="75" dur="500"/>
                                        <p:tgtEl>
                                          <p:spTgt spid="9"/>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1"/>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22"/>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21" presetClass="entr" presetSubtype="1" fill="hold" grpId="0" nodeType="clickEffect">
                                  <p:stCondLst>
                                    <p:cond delay="0"/>
                                  </p:stCondLst>
                                  <p:childTnLst>
                                    <p:set>
                                      <p:cBhvr>
                                        <p:cTn id="87" dur="1" fill="hold">
                                          <p:stCondLst>
                                            <p:cond delay="0"/>
                                          </p:stCondLst>
                                        </p:cTn>
                                        <p:tgtEl>
                                          <p:spTgt spid="10"/>
                                        </p:tgtEl>
                                        <p:attrNameLst>
                                          <p:attrName>style.visibility</p:attrName>
                                        </p:attrNameLst>
                                      </p:cBhvr>
                                      <p:to>
                                        <p:strVal val="visible"/>
                                      </p:to>
                                    </p:set>
                                    <p:animEffect transition="in" filter="wheel(1)">
                                      <p:cBhvr>
                                        <p:cTn id="88"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2" grpId="0"/>
      <p:bldP spid="13" grpId="0"/>
      <p:bldP spid="14" grpId="0"/>
      <p:bldP spid="16" grpId="0"/>
      <p:bldP spid="18" grpId="0"/>
      <p:bldP spid="11" grpId="0"/>
      <p:bldP spid="19" grpId="0"/>
      <p:bldP spid="20" grpId="0"/>
      <p:bldP spid="21" grpId="0"/>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Let’s do another like it</a:t>
            </a:r>
            <a:endParaRPr lang="en-US" dirty="0"/>
          </a:p>
        </p:txBody>
      </p:sp>
      <p:sp>
        <p:nvSpPr>
          <p:cNvPr id="3" name="Content Placeholder 2"/>
          <p:cNvSpPr>
            <a:spLocks noGrp="1"/>
          </p:cNvSpPr>
          <p:nvPr>
            <p:ph sz="quarter" idx="1"/>
          </p:nvPr>
        </p:nvSpPr>
        <p:spPr/>
        <p:txBody>
          <a:bodyPr/>
          <a:lstStyle/>
          <a:p>
            <a:r>
              <a:rPr lang="en-US" sz="2800" dirty="0" smtClean="0"/>
              <a:t>During the holiday sale, Penny Pinchers sold books and CDs in the ratio 4:7. The store sold a total of 88 items. How many CDs were sold? </a:t>
            </a:r>
            <a:r>
              <a:rPr lang="en-US" sz="1100" dirty="0" smtClean="0"/>
              <a:t>(www.thinkingblocks.com</a:t>
            </a:r>
            <a:r>
              <a:rPr lang="en-US" sz="1100" dirty="0"/>
              <a:t>)</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759590310"/>
              </p:ext>
            </p:extLst>
          </p:nvPr>
        </p:nvGraphicFramePr>
        <p:xfrm>
          <a:off x="2514600" y="3333204"/>
          <a:ext cx="6096000" cy="1849120"/>
        </p:xfrm>
        <a:graphic>
          <a:graphicData uri="http://schemas.openxmlformats.org/drawingml/2006/table">
            <a:tbl>
              <a:tblPr firstRow="1" bandRow="1">
                <a:tableStyleId>{5C22544A-7EE6-4342-B048-85BDC9FD1C3A}</a:tableStyleId>
              </a:tblPr>
              <a:tblGrid>
                <a:gridCol w="1524000"/>
                <a:gridCol w="1524000"/>
                <a:gridCol w="1524000"/>
                <a:gridCol w="1524000"/>
              </a:tblGrid>
              <a:tr h="324396">
                <a:tc>
                  <a:txBody>
                    <a:bodyPr/>
                    <a:lstStyle/>
                    <a:p>
                      <a:pPr algn="ctr"/>
                      <a:r>
                        <a:rPr lang="en-US" dirty="0" smtClean="0"/>
                        <a:t>Identification</a:t>
                      </a:r>
                      <a:endParaRPr lang="en-US" dirty="0"/>
                    </a:p>
                  </a:txBody>
                  <a:tcPr/>
                </a:tc>
                <a:tc>
                  <a:txBody>
                    <a:bodyPr/>
                    <a:lstStyle/>
                    <a:p>
                      <a:pPr algn="ctr"/>
                      <a:r>
                        <a:rPr lang="en-US" dirty="0" smtClean="0"/>
                        <a:t>Part Info</a:t>
                      </a:r>
                      <a:endParaRPr lang="en-US" dirty="0"/>
                    </a:p>
                  </a:txBody>
                  <a:tcPr/>
                </a:tc>
                <a:tc>
                  <a:txBody>
                    <a:bodyPr/>
                    <a:lstStyle/>
                    <a:p>
                      <a:pPr algn="ctr"/>
                      <a:r>
                        <a:rPr lang="en-US" dirty="0" smtClean="0"/>
                        <a:t>COP</a:t>
                      </a:r>
                      <a:endParaRPr lang="en-US" dirty="0"/>
                    </a:p>
                  </a:txBody>
                  <a:tcPr/>
                </a:tc>
                <a:tc>
                  <a:txBody>
                    <a:bodyPr/>
                    <a:lstStyle/>
                    <a:p>
                      <a:pPr algn="ctr"/>
                      <a:r>
                        <a:rPr lang="en-US" dirty="0" smtClean="0"/>
                        <a:t>Actual #</a:t>
                      </a:r>
                      <a:endParaRPr lang="en-US" dirty="0"/>
                    </a:p>
                  </a:txBody>
                  <a:tcPr/>
                </a:tc>
              </a:tr>
              <a:tr h="370840">
                <a:tc>
                  <a:txBody>
                    <a:bodyPr/>
                    <a:lstStyle/>
                    <a:p>
                      <a:pPr algn="ctr"/>
                      <a:r>
                        <a:rPr lang="en-US" dirty="0" smtClean="0"/>
                        <a:t>Books</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pPr algn="ctr"/>
                      <a:r>
                        <a:rPr lang="en-US" dirty="0" smtClean="0"/>
                        <a:t>CDs</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r h="370840">
                <a:tc>
                  <a:txBody>
                    <a:bodyPr/>
                    <a:lstStyle/>
                    <a:p>
                      <a:pPr algn="ctr"/>
                      <a:r>
                        <a:rPr lang="en-US" dirty="0" smtClean="0"/>
                        <a:t>Total</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Difference</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
        <p:nvSpPr>
          <p:cNvPr id="5" name="TextBox 4"/>
          <p:cNvSpPr txBox="1"/>
          <p:nvPr/>
        </p:nvSpPr>
        <p:spPr>
          <a:xfrm>
            <a:off x="249382" y="3270224"/>
            <a:ext cx="2057400" cy="646331"/>
          </a:xfrm>
          <a:prstGeom prst="rect">
            <a:avLst/>
          </a:prstGeom>
          <a:noFill/>
        </p:spPr>
        <p:txBody>
          <a:bodyPr wrap="square" rtlCol="0">
            <a:spAutoFit/>
          </a:bodyPr>
          <a:lstStyle/>
          <a:p>
            <a:r>
              <a:rPr lang="en-US" dirty="0" smtClean="0"/>
              <a:t>1) Identify what is being compared. </a:t>
            </a:r>
            <a:endParaRPr lang="en-US" dirty="0"/>
          </a:p>
        </p:txBody>
      </p:sp>
      <p:sp>
        <p:nvSpPr>
          <p:cNvPr id="6" name="TextBox 5"/>
          <p:cNvSpPr txBox="1"/>
          <p:nvPr/>
        </p:nvSpPr>
        <p:spPr>
          <a:xfrm>
            <a:off x="228600" y="3849377"/>
            <a:ext cx="2057400" cy="646331"/>
          </a:xfrm>
          <a:prstGeom prst="rect">
            <a:avLst/>
          </a:prstGeom>
          <a:noFill/>
        </p:spPr>
        <p:txBody>
          <a:bodyPr wrap="square" rtlCol="0">
            <a:spAutoFit/>
          </a:bodyPr>
          <a:lstStyle/>
          <a:p>
            <a:r>
              <a:rPr lang="en-US" dirty="0">
                <a:solidFill>
                  <a:srgbClr val="00B050"/>
                </a:solidFill>
              </a:rPr>
              <a:t>2</a:t>
            </a:r>
            <a:r>
              <a:rPr lang="en-US" dirty="0" smtClean="0">
                <a:solidFill>
                  <a:srgbClr val="00B050"/>
                </a:solidFill>
              </a:rPr>
              <a:t>) Assign the ratio in the order it is given. </a:t>
            </a:r>
            <a:endParaRPr lang="en-US" dirty="0">
              <a:solidFill>
                <a:srgbClr val="00B050"/>
              </a:solidFill>
            </a:endParaRPr>
          </a:p>
        </p:txBody>
      </p:sp>
      <p:sp>
        <p:nvSpPr>
          <p:cNvPr id="7" name="TextBox 6"/>
          <p:cNvSpPr txBox="1"/>
          <p:nvPr/>
        </p:nvSpPr>
        <p:spPr>
          <a:xfrm>
            <a:off x="228600" y="4522589"/>
            <a:ext cx="2209800" cy="923330"/>
          </a:xfrm>
          <a:prstGeom prst="rect">
            <a:avLst/>
          </a:prstGeom>
          <a:noFill/>
        </p:spPr>
        <p:txBody>
          <a:bodyPr wrap="square" rtlCol="0">
            <a:spAutoFit/>
          </a:bodyPr>
          <a:lstStyle/>
          <a:p>
            <a:r>
              <a:rPr lang="en-US" dirty="0" smtClean="0">
                <a:solidFill>
                  <a:schemeClr val="bg2">
                    <a:lumMod val="50000"/>
                  </a:schemeClr>
                </a:solidFill>
              </a:rPr>
              <a:t>3) Plug in the remaining number given in the problem. </a:t>
            </a:r>
            <a:endParaRPr lang="en-US" dirty="0">
              <a:solidFill>
                <a:schemeClr val="bg2">
                  <a:lumMod val="50000"/>
                </a:schemeClr>
              </a:solidFill>
            </a:endParaRPr>
          </a:p>
        </p:txBody>
      </p:sp>
      <p:sp>
        <p:nvSpPr>
          <p:cNvPr id="8" name="TextBox 7"/>
          <p:cNvSpPr txBox="1"/>
          <p:nvPr/>
        </p:nvSpPr>
        <p:spPr>
          <a:xfrm>
            <a:off x="2636038" y="6387473"/>
            <a:ext cx="4374362" cy="369332"/>
          </a:xfrm>
          <a:prstGeom prst="rect">
            <a:avLst/>
          </a:prstGeom>
          <a:noFill/>
        </p:spPr>
        <p:txBody>
          <a:bodyPr wrap="square" rtlCol="0">
            <a:spAutoFit/>
          </a:bodyPr>
          <a:lstStyle/>
          <a:p>
            <a:r>
              <a:rPr lang="en-US" dirty="0" smtClean="0">
                <a:solidFill>
                  <a:srgbClr val="FF0000"/>
                </a:solidFill>
              </a:rPr>
              <a:t>5) Figure out the Constant of Proportionality. </a:t>
            </a:r>
            <a:endParaRPr lang="en-US" dirty="0">
              <a:solidFill>
                <a:srgbClr val="FF0000"/>
              </a:solidFill>
            </a:endParaRPr>
          </a:p>
        </p:txBody>
      </p:sp>
      <p:sp>
        <p:nvSpPr>
          <p:cNvPr id="9" name="TextBox 8"/>
          <p:cNvSpPr txBox="1"/>
          <p:nvPr/>
        </p:nvSpPr>
        <p:spPr>
          <a:xfrm>
            <a:off x="6705600" y="5288454"/>
            <a:ext cx="2362200" cy="923330"/>
          </a:xfrm>
          <a:prstGeom prst="rect">
            <a:avLst/>
          </a:prstGeom>
          <a:noFill/>
        </p:spPr>
        <p:txBody>
          <a:bodyPr wrap="square" rtlCol="0">
            <a:spAutoFit/>
          </a:bodyPr>
          <a:lstStyle/>
          <a:p>
            <a:r>
              <a:rPr lang="en-US" dirty="0">
                <a:solidFill>
                  <a:srgbClr val="FFC000"/>
                </a:solidFill>
              </a:rPr>
              <a:t>6</a:t>
            </a:r>
            <a:r>
              <a:rPr lang="en-US" dirty="0" smtClean="0">
                <a:solidFill>
                  <a:srgbClr val="FFC000"/>
                </a:solidFill>
              </a:rPr>
              <a:t>) Use the same COP to find the other number you need. </a:t>
            </a:r>
            <a:endParaRPr lang="en-US" dirty="0">
              <a:solidFill>
                <a:srgbClr val="FFC000"/>
              </a:solidFill>
            </a:endParaRPr>
          </a:p>
        </p:txBody>
      </p:sp>
      <p:sp>
        <p:nvSpPr>
          <p:cNvPr id="10" name="TextBox 9"/>
          <p:cNvSpPr txBox="1"/>
          <p:nvPr/>
        </p:nvSpPr>
        <p:spPr>
          <a:xfrm>
            <a:off x="3886200" y="2808559"/>
            <a:ext cx="3581400" cy="461665"/>
          </a:xfrm>
          <a:prstGeom prst="rect">
            <a:avLst/>
          </a:prstGeom>
          <a:noFill/>
        </p:spPr>
        <p:txBody>
          <a:bodyPr wrap="square" rtlCol="0">
            <a:spAutoFit/>
          </a:bodyPr>
          <a:lstStyle/>
          <a:p>
            <a:r>
              <a:rPr lang="en-US" sz="2400" b="1" dirty="0" smtClean="0">
                <a:solidFill>
                  <a:srgbClr val="FFC000"/>
                </a:solidFill>
              </a:rPr>
              <a:t>     The store sold 56 CDs!</a:t>
            </a:r>
            <a:endParaRPr lang="en-US" sz="2400" b="1" dirty="0">
              <a:solidFill>
                <a:srgbClr val="FFC000"/>
              </a:solidFill>
            </a:endParaRPr>
          </a:p>
        </p:txBody>
      </p:sp>
      <p:sp>
        <p:nvSpPr>
          <p:cNvPr id="12" name="TextBox 11"/>
          <p:cNvSpPr txBox="1"/>
          <p:nvPr/>
        </p:nvSpPr>
        <p:spPr>
          <a:xfrm>
            <a:off x="4606212" y="3701534"/>
            <a:ext cx="311304" cy="369332"/>
          </a:xfrm>
          <a:prstGeom prst="rect">
            <a:avLst/>
          </a:prstGeom>
          <a:noFill/>
        </p:spPr>
        <p:txBody>
          <a:bodyPr wrap="none" rtlCol="0">
            <a:spAutoFit/>
          </a:bodyPr>
          <a:lstStyle/>
          <a:p>
            <a:r>
              <a:rPr lang="en-US" dirty="0" smtClean="0">
                <a:solidFill>
                  <a:srgbClr val="00B050"/>
                </a:solidFill>
              </a:rPr>
              <a:t>4</a:t>
            </a:r>
            <a:endParaRPr lang="en-US" dirty="0">
              <a:solidFill>
                <a:srgbClr val="00B050"/>
              </a:solidFill>
            </a:endParaRPr>
          </a:p>
        </p:txBody>
      </p:sp>
      <p:sp>
        <p:nvSpPr>
          <p:cNvPr id="13" name="TextBox 12"/>
          <p:cNvSpPr txBox="1"/>
          <p:nvPr/>
        </p:nvSpPr>
        <p:spPr>
          <a:xfrm>
            <a:off x="7612523" y="4444938"/>
            <a:ext cx="437940" cy="369332"/>
          </a:xfrm>
          <a:prstGeom prst="rect">
            <a:avLst/>
          </a:prstGeom>
          <a:noFill/>
        </p:spPr>
        <p:txBody>
          <a:bodyPr wrap="none" rtlCol="0">
            <a:spAutoFit/>
          </a:bodyPr>
          <a:lstStyle/>
          <a:p>
            <a:r>
              <a:rPr lang="en-US" dirty="0" smtClean="0">
                <a:solidFill>
                  <a:schemeClr val="bg2">
                    <a:lumMod val="50000"/>
                  </a:schemeClr>
                </a:solidFill>
              </a:rPr>
              <a:t>88</a:t>
            </a:r>
            <a:endParaRPr lang="en-US" dirty="0">
              <a:solidFill>
                <a:schemeClr val="bg2">
                  <a:lumMod val="50000"/>
                </a:schemeClr>
              </a:solidFill>
            </a:endParaRPr>
          </a:p>
        </p:txBody>
      </p:sp>
      <p:sp>
        <p:nvSpPr>
          <p:cNvPr id="14" name="TextBox 13"/>
          <p:cNvSpPr txBox="1"/>
          <p:nvPr/>
        </p:nvSpPr>
        <p:spPr>
          <a:xfrm>
            <a:off x="4606212" y="4077793"/>
            <a:ext cx="311304" cy="369332"/>
          </a:xfrm>
          <a:prstGeom prst="rect">
            <a:avLst/>
          </a:prstGeom>
          <a:noFill/>
        </p:spPr>
        <p:txBody>
          <a:bodyPr wrap="none" rtlCol="0">
            <a:spAutoFit/>
          </a:bodyPr>
          <a:lstStyle/>
          <a:p>
            <a:r>
              <a:rPr lang="en-US" dirty="0">
                <a:solidFill>
                  <a:srgbClr val="00B050"/>
                </a:solidFill>
              </a:rPr>
              <a:t>7</a:t>
            </a:r>
            <a:endParaRPr lang="en-US" dirty="0">
              <a:solidFill>
                <a:srgbClr val="00B050"/>
              </a:solidFill>
            </a:endParaRPr>
          </a:p>
        </p:txBody>
      </p:sp>
      <p:sp>
        <p:nvSpPr>
          <p:cNvPr id="16" name="TextBox 15"/>
          <p:cNvSpPr txBox="1"/>
          <p:nvPr/>
        </p:nvSpPr>
        <p:spPr>
          <a:xfrm>
            <a:off x="6019800" y="4430256"/>
            <a:ext cx="426720" cy="369332"/>
          </a:xfrm>
          <a:prstGeom prst="rect">
            <a:avLst/>
          </a:prstGeom>
          <a:noFill/>
        </p:spPr>
        <p:txBody>
          <a:bodyPr wrap="none" rtlCol="0">
            <a:spAutoFit/>
          </a:bodyPr>
          <a:lstStyle/>
          <a:p>
            <a:r>
              <a:rPr lang="en-US" dirty="0" smtClean="0">
                <a:solidFill>
                  <a:srgbClr val="FF0000"/>
                </a:solidFill>
              </a:rPr>
              <a:t>x8</a:t>
            </a:r>
            <a:endParaRPr lang="en-US" dirty="0">
              <a:solidFill>
                <a:srgbClr val="FF0000"/>
              </a:solidFill>
            </a:endParaRPr>
          </a:p>
        </p:txBody>
      </p:sp>
      <p:sp>
        <p:nvSpPr>
          <p:cNvPr id="18" name="TextBox 17"/>
          <p:cNvSpPr txBox="1"/>
          <p:nvPr/>
        </p:nvSpPr>
        <p:spPr>
          <a:xfrm>
            <a:off x="17106" y="5451834"/>
            <a:ext cx="2632788" cy="923330"/>
          </a:xfrm>
          <a:prstGeom prst="rect">
            <a:avLst/>
          </a:prstGeom>
          <a:noFill/>
        </p:spPr>
        <p:txBody>
          <a:bodyPr wrap="square" rtlCol="0">
            <a:spAutoFit/>
          </a:bodyPr>
          <a:lstStyle/>
          <a:p>
            <a:r>
              <a:rPr lang="en-US" i="1" dirty="0" smtClean="0">
                <a:solidFill>
                  <a:srgbClr val="7030A0"/>
                </a:solidFill>
              </a:rPr>
              <a:t>*Notice 88 is a total. We need to use more rows in our table</a:t>
            </a:r>
            <a:r>
              <a:rPr lang="en-US" dirty="0" smtClean="0">
                <a:solidFill>
                  <a:srgbClr val="FFC000"/>
                </a:solidFill>
              </a:rPr>
              <a:t>. </a:t>
            </a:r>
            <a:endParaRPr lang="en-US" dirty="0">
              <a:solidFill>
                <a:srgbClr val="FFC000"/>
              </a:solidFill>
            </a:endParaRPr>
          </a:p>
        </p:txBody>
      </p:sp>
      <p:sp>
        <p:nvSpPr>
          <p:cNvPr id="11" name="TextBox 10"/>
          <p:cNvSpPr txBox="1"/>
          <p:nvPr/>
        </p:nvSpPr>
        <p:spPr>
          <a:xfrm>
            <a:off x="2649894" y="5287926"/>
            <a:ext cx="3810000" cy="646331"/>
          </a:xfrm>
          <a:prstGeom prst="rect">
            <a:avLst/>
          </a:prstGeom>
          <a:noFill/>
        </p:spPr>
        <p:txBody>
          <a:bodyPr wrap="square" rtlCol="0">
            <a:spAutoFit/>
          </a:bodyPr>
          <a:lstStyle/>
          <a:p>
            <a:r>
              <a:rPr lang="en-US" dirty="0" smtClean="0"/>
              <a:t>*Total means add, so we also will use the Total row.</a:t>
            </a:r>
            <a:endParaRPr lang="en-US" dirty="0"/>
          </a:p>
        </p:txBody>
      </p:sp>
      <p:sp>
        <p:nvSpPr>
          <p:cNvPr id="19" name="TextBox 18"/>
          <p:cNvSpPr txBox="1"/>
          <p:nvPr/>
        </p:nvSpPr>
        <p:spPr>
          <a:xfrm>
            <a:off x="2649894" y="5964562"/>
            <a:ext cx="2123970" cy="369332"/>
          </a:xfrm>
          <a:prstGeom prst="rect">
            <a:avLst/>
          </a:prstGeom>
          <a:noFill/>
        </p:spPr>
        <p:txBody>
          <a:bodyPr wrap="square" rtlCol="0">
            <a:spAutoFit/>
          </a:bodyPr>
          <a:lstStyle/>
          <a:p>
            <a:r>
              <a:rPr lang="en-US" dirty="0" smtClean="0">
                <a:solidFill>
                  <a:srgbClr val="00B0F0"/>
                </a:solidFill>
              </a:rPr>
              <a:t>4) Add the parts.</a:t>
            </a:r>
            <a:endParaRPr lang="en-US" dirty="0">
              <a:solidFill>
                <a:srgbClr val="00B0F0"/>
              </a:solidFill>
            </a:endParaRPr>
          </a:p>
        </p:txBody>
      </p:sp>
      <p:sp>
        <p:nvSpPr>
          <p:cNvPr id="20" name="TextBox 19"/>
          <p:cNvSpPr txBox="1"/>
          <p:nvPr/>
        </p:nvSpPr>
        <p:spPr>
          <a:xfrm>
            <a:off x="4216682" y="4451681"/>
            <a:ext cx="1255472" cy="369332"/>
          </a:xfrm>
          <a:prstGeom prst="rect">
            <a:avLst/>
          </a:prstGeom>
          <a:noFill/>
        </p:spPr>
        <p:txBody>
          <a:bodyPr wrap="none" rtlCol="0">
            <a:spAutoFit/>
          </a:bodyPr>
          <a:lstStyle/>
          <a:p>
            <a:r>
              <a:rPr lang="en-US" dirty="0">
                <a:solidFill>
                  <a:srgbClr val="00B050"/>
                </a:solidFill>
              </a:rPr>
              <a:t>4</a:t>
            </a:r>
            <a:r>
              <a:rPr lang="en-US" dirty="0" smtClean="0">
                <a:solidFill>
                  <a:srgbClr val="00B050"/>
                </a:solidFill>
              </a:rPr>
              <a:t> </a:t>
            </a:r>
            <a:r>
              <a:rPr lang="en-US" dirty="0">
                <a:solidFill>
                  <a:srgbClr val="00B0F0"/>
                </a:solidFill>
              </a:rPr>
              <a:t>+</a:t>
            </a:r>
            <a:r>
              <a:rPr lang="en-US" dirty="0" smtClean="0">
                <a:solidFill>
                  <a:srgbClr val="00B0F0"/>
                </a:solidFill>
              </a:rPr>
              <a:t> </a:t>
            </a:r>
            <a:r>
              <a:rPr lang="en-US" dirty="0">
                <a:solidFill>
                  <a:srgbClr val="00B050"/>
                </a:solidFill>
              </a:rPr>
              <a:t>7</a:t>
            </a:r>
            <a:r>
              <a:rPr lang="en-US" dirty="0" smtClean="0">
                <a:solidFill>
                  <a:srgbClr val="00B0F0"/>
                </a:solidFill>
              </a:rPr>
              <a:t> = 11</a:t>
            </a:r>
            <a:endParaRPr lang="en-US" dirty="0">
              <a:solidFill>
                <a:srgbClr val="00B0F0"/>
              </a:solidFill>
            </a:endParaRPr>
          </a:p>
        </p:txBody>
      </p:sp>
      <p:sp>
        <p:nvSpPr>
          <p:cNvPr id="21" name="TextBox 20"/>
          <p:cNvSpPr txBox="1"/>
          <p:nvPr/>
        </p:nvSpPr>
        <p:spPr>
          <a:xfrm>
            <a:off x="6033174" y="4119632"/>
            <a:ext cx="426720" cy="369332"/>
          </a:xfrm>
          <a:prstGeom prst="rect">
            <a:avLst/>
          </a:prstGeom>
          <a:noFill/>
        </p:spPr>
        <p:txBody>
          <a:bodyPr wrap="none" rtlCol="0">
            <a:spAutoFit/>
          </a:bodyPr>
          <a:lstStyle/>
          <a:p>
            <a:r>
              <a:rPr lang="en-US" dirty="0" smtClean="0">
                <a:solidFill>
                  <a:srgbClr val="FFC000"/>
                </a:solidFill>
              </a:rPr>
              <a:t>x8</a:t>
            </a:r>
            <a:endParaRPr lang="en-US" dirty="0">
              <a:solidFill>
                <a:srgbClr val="FFC000"/>
              </a:solidFill>
            </a:endParaRPr>
          </a:p>
        </p:txBody>
      </p:sp>
      <p:sp>
        <p:nvSpPr>
          <p:cNvPr id="22" name="TextBox 21"/>
          <p:cNvSpPr txBox="1"/>
          <p:nvPr/>
        </p:nvSpPr>
        <p:spPr>
          <a:xfrm>
            <a:off x="7612523" y="4126376"/>
            <a:ext cx="437940" cy="369332"/>
          </a:xfrm>
          <a:prstGeom prst="rect">
            <a:avLst/>
          </a:prstGeom>
          <a:noFill/>
        </p:spPr>
        <p:txBody>
          <a:bodyPr wrap="none" rtlCol="0">
            <a:spAutoFit/>
          </a:bodyPr>
          <a:lstStyle/>
          <a:p>
            <a:r>
              <a:rPr lang="en-US" dirty="0" smtClean="0">
                <a:solidFill>
                  <a:srgbClr val="FFC000"/>
                </a:solidFill>
              </a:rPr>
              <a:t>56</a:t>
            </a:r>
            <a:endParaRPr lang="en-US" dirty="0">
              <a:solidFill>
                <a:srgbClr val="FFC000"/>
              </a:solidFill>
            </a:endParaRPr>
          </a:p>
        </p:txBody>
      </p:sp>
    </p:spTree>
    <p:extLst>
      <p:ext uri="{BB962C8B-B14F-4D97-AF65-F5344CB8AC3E}">
        <p14:creationId xmlns:p14="http://schemas.microsoft.com/office/powerpoint/2010/main" val="3517191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up)">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500" fill="hold"/>
                                        <p:tgtEl>
                                          <p:spTgt spid="18"/>
                                        </p:tgtEl>
                                        <p:attrNameLst>
                                          <p:attrName>ppt_w</p:attrName>
                                        </p:attrNameLst>
                                      </p:cBhvr>
                                      <p:tavLst>
                                        <p:tav tm="0">
                                          <p:val>
                                            <p:fltVal val="0"/>
                                          </p:val>
                                        </p:tav>
                                        <p:tav tm="100000">
                                          <p:val>
                                            <p:strVal val="#ppt_w"/>
                                          </p:val>
                                        </p:tav>
                                      </p:tavLst>
                                    </p:anim>
                                    <p:anim calcmode="lin" valueType="num">
                                      <p:cBhvr>
                                        <p:cTn id="41" dur="500" fill="hold"/>
                                        <p:tgtEl>
                                          <p:spTgt spid="18"/>
                                        </p:tgtEl>
                                        <p:attrNameLst>
                                          <p:attrName>ppt_h</p:attrName>
                                        </p:attrNameLst>
                                      </p:cBhvr>
                                      <p:tavLst>
                                        <p:tav tm="0">
                                          <p:val>
                                            <p:fltVal val="0"/>
                                          </p:val>
                                        </p:tav>
                                        <p:tav tm="100000">
                                          <p:val>
                                            <p:strVal val="#ppt_h"/>
                                          </p:val>
                                        </p:tav>
                                      </p:tavLst>
                                    </p:anim>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ppt_x"/>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barn(inVertical)">
                                      <p:cBhvr>
                                        <p:cTn id="64" dur="500"/>
                                        <p:tgtEl>
                                          <p:spTgt spid="8"/>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9"/>
                                        </p:tgtEl>
                                        <p:attrNameLst>
                                          <p:attrName>style.visibility</p:attrName>
                                        </p:attrNameLst>
                                      </p:cBhvr>
                                      <p:to>
                                        <p:strVal val="visible"/>
                                      </p:to>
                                    </p:set>
                                    <p:anim calcmode="lin" valueType="num">
                                      <p:cBhvr>
                                        <p:cTn id="73" dur="500" fill="hold"/>
                                        <p:tgtEl>
                                          <p:spTgt spid="9"/>
                                        </p:tgtEl>
                                        <p:attrNameLst>
                                          <p:attrName>ppt_w</p:attrName>
                                        </p:attrNameLst>
                                      </p:cBhvr>
                                      <p:tavLst>
                                        <p:tav tm="0">
                                          <p:val>
                                            <p:fltVal val="0"/>
                                          </p:val>
                                        </p:tav>
                                        <p:tav tm="100000">
                                          <p:val>
                                            <p:strVal val="#ppt_w"/>
                                          </p:val>
                                        </p:tav>
                                      </p:tavLst>
                                    </p:anim>
                                    <p:anim calcmode="lin" valueType="num">
                                      <p:cBhvr>
                                        <p:cTn id="74" dur="500" fill="hold"/>
                                        <p:tgtEl>
                                          <p:spTgt spid="9"/>
                                        </p:tgtEl>
                                        <p:attrNameLst>
                                          <p:attrName>ppt_h</p:attrName>
                                        </p:attrNameLst>
                                      </p:cBhvr>
                                      <p:tavLst>
                                        <p:tav tm="0">
                                          <p:val>
                                            <p:fltVal val="0"/>
                                          </p:val>
                                        </p:tav>
                                        <p:tav tm="100000">
                                          <p:val>
                                            <p:strVal val="#ppt_h"/>
                                          </p:val>
                                        </p:tav>
                                      </p:tavLst>
                                    </p:anim>
                                    <p:animEffect transition="in" filter="fade">
                                      <p:cBhvr>
                                        <p:cTn id="75" dur="500"/>
                                        <p:tgtEl>
                                          <p:spTgt spid="9"/>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1"/>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22"/>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21" presetClass="entr" presetSubtype="1" fill="hold" grpId="0" nodeType="clickEffect">
                                  <p:stCondLst>
                                    <p:cond delay="0"/>
                                  </p:stCondLst>
                                  <p:childTnLst>
                                    <p:set>
                                      <p:cBhvr>
                                        <p:cTn id="87" dur="1" fill="hold">
                                          <p:stCondLst>
                                            <p:cond delay="0"/>
                                          </p:stCondLst>
                                        </p:cTn>
                                        <p:tgtEl>
                                          <p:spTgt spid="10"/>
                                        </p:tgtEl>
                                        <p:attrNameLst>
                                          <p:attrName>style.visibility</p:attrName>
                                        </p:attrNameLst>
                                      </p:cBhvr>
                                      <p:to>
                                        <p:strVal val="visible"/>
                                      </p:to>
                                    </p:set>
                                    <p:animEffect transition="in" filter="wheel(1)">
                                      <p:cBhvr>
                                        <p:cTn id="88"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2" grpId="0"/>
      <p:bldP spid="13" grpId="0"/>
      <p:bldP spid="14" grpId="0"/>
      <p:bldP spid="16" grpId="0"/>
      <p:bldP spid="18" grpId="0"/>
      <p:bldP spid="11" grpId="0"/>
      <p:bldP spid="19" grpId="0"/>
      <p:bldP spid="20" grpId="0"/>
      <p:bldP spid="21"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Ratios</a:t>
            </a:r>
            <a:endParaRPr lang="en-US" dirty="0"/>
          </a:p>
        </p:txBody>
      </p:sp>
      <p:sp>
        <p:nvSpPr>
          <p:cNvPr id="3" name="Content Placeholder 2"/>
          <p:cNvSpPr>
            <a:spLocks noGrp="1"/>
          </p:cNvSpPr>
          <p:nvPr>
            <p:ph sz="quarter" idx="1"/>
          </p:nvPr>
        </p:nvSpPr>
        <p:spPr/>
        <p:txBody>
          <a:bodyPr/>
          <a:lstStyle/>
          <a:p>
            <a:r>
              <a:rPr lang="en-US" dirty="0" smtClean="0"/>
              <a:t>Ratios compare two quantities (amounts)</a:t>
            </a:r>
          </a:p>
          <a:p>
            <a:pPr lvl="1"/>
            <a:r>
              <a:rPr lang="en-US" dirty="0" smtClean="0"/>
              <a:t>We see ratios all around us, and use them casually in conversation on a regular basis!</a:t>
            </a:r>
          </a:p>
          <a:p>
            <a:pPr lvl="1"/>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352800"/>
            <a:ext cx="1914525" cy="239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484418" y="3352800"/>
            <a:ext cx="4745182" cy="2246769"/>
          </a:xfrm>
          <a:prstGeom prst="rect">
            <a:avLst/>
          </a:prstGeom>
          <a:noFill/>
        </p:spPr>
        <p:txBody>
          <a:bodyPr wrap="square" rtlCol="0">
            <a:spAutoFit/>
          </a:bodyPr>
          <a:lstStyle/>
          <a:p>
            <a:pPr algn="ctr"/>
            <a:r>
              <a:rPr lang="en-US" sz="2000" b="1" dirty="0" smtClean="0"/>
              <a:t>A more common ratio is the speed limit. </a:t>
            </a:r>
          </a:p>
          <a:p>
            <a:pPr algn="ctr"/>
            <a:endParaRPr lang="en-US" sz="2000" b="1" dirty="0"/>
          </a:p>
          <a:p>
            <a:pPr algn="ctr"/>
            <a:r>
              <a:rPr lang="en-US" sz="2000" b="1" dirty="0" smtClean="0"/>
              <a:t>The speed limit compares two amounts… </a:t>
            </a:r>
          </a:p>
          <a:p>
            <a:pPr algn="ctr"/>
            <a:r>
              <a:rPr lang="en-US" sz="2000" b="1" dirty="0" smtClean="0"/>
              <a:t>Miles and Hours</a:t>
            </a:r>
          </a:p>
          <a:p>
            <a:pPr algn="ctr"/>
            <a:endParaRPr lang="en-US" sz="2000" b="1" dirty="0"/>
          </a:p>
          <a:p>
            <a:pPr algn="ctr"/>
            <a:r>
              <a:rPr lang="en-US" sz="2000" b="1" dirty="0" smtClean="0"/>
              <a:t>This speed limit requires you to drive no faster than 25 miles in 1 hour.</a:t>
            </a:r>
            <a:endParaRPr lang="en-US" sz="2000" b="1" dirty="0"/>
          </a:p>
        </p:txBody>
      </p:sp>
    </p:spTree>
    <p:extLst>
      <p:ext uri="{BB962C8B-B14F-4D97-AF65-F5344CB8AC3E}">
        <p14:creationId xmlns:p14="http://schemas.microsoft.com/office/powerpoint/2010/main" val="10905844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Try to blow my mind!</a:t>
            </a:r>
            <a:br>
              <a:rPr lang="en-US" dirty="0" smtClean="0"/>
            </a:br>
            <a:r>
              <a:rPr lang="en-US" dirty="0"/>
              <a:t> </a:t>
            </a:r>
            <a:r>
              <a:rPr lang="en-US" dirty="0" smtClean="0"/>
              <a:t>                   … I’ll blow yours instead!</a:t>
            </a:r>
            <a:endParaRPr lang="en-US" dirty="0"/>
          </a:p>
        </p:txBody>
      </p:sp>
      <p:sp>
        <p:nvSpPr>
          <p:cNvPr id="3" name="Content Placeholder 2"/>
          <p:cNvSpPr>
            <a:spLocks noGrp="1"/>
          </p:cNvSpPr>
          <p:nvPr>
            <p:ph sz="quarter" idx="1"/>
          </p:nvPr>
        </p:nvSpPr>
        <p:spPr/>
        <p:txBody>
          <a:bodyPr/>
          <a:lstStyle/>
          <a:p>
            <a:r>
              <a:rPr lang="en-US" dirty="0" smtClean="0"/>
              <a:t>Miguel spends 4 out of every 7 dollars he earns on puzzles. He uses the rest of the money to buy snacks. Last month, Miguel spent 12 dollars on puzzles. How many fewer dollars did he spend on snacks? </a:t>
            </a:r>
            <a:r>
              <a:rPr lang="en-US" sz="1400" dirty="0" smtClean="0"/>
              <a:t>(www.thinkingblocks.com)</a:t>
            </a:r>
            <a:endParaRPr lang="en-US" dirty="0"/>
          </a:p>
        </p:txBody>
      </p:sp>
    </p:spTree>
    <p:extLst>
      <p:ext uri="{BB962C8B-B14F-4D97-AF65-F5344CB8AC3E}">
        <p14:creationId xmlns:p14="http://schemas.microsoft.com/office/powerpoint/2010/main" val="3583047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solve…</a:t>
            </a:r>
            <a:endParaRPr lang="en-US" dirty="0"/>
          </a:p>
        </p:txBody>
      </p:sp>
      <p:sp>
        <p:nvSpPr>
          <p:cNvPr id="3" name="Content Placeholder 2"/>
          <p:cNvSpPr>
            <a:spLocks noGrp="1"/>
          </p:cNvSpPr>
          <p:nvPr>
            <p:ph sz="quarter" idx="1"/>
          </p:nvPr>
        </p:nvSpPr>
        <p:spPr>
          <a:xfrm>
            <a:off x="152400" y="1600200"/>
            <a:ext cx="3886200" cy="4572000"/>
          </a:xfrm>
        </p:spPr>
        <p:txBody>
          <a:bodyPr>
            <a:normAutofit fontScale="62500" lnSpcReduction="20000"/>
          </a:bodyPr>
          <a:lstStyle/>
          <a:p>
            <a:pPr marL="0" indent="0" algn="ctr">
              <a:buNone/>
            </a:pPr>
            <a:r>
              <a:rPr lang="en-US" dirty="0" smtClean="0"/>
              <a:t>Let’s notice what is different </a:t>
            </a:r>
          </a:p>
          <a:p>
            <a:pPr marL="0" indent="0" algn="ctr">
              <a:buNone/>
            </a:pPr>
            <a:r>
              <a:rPr lang="en-US" dirty="0" smtClean="0"/>
              <a:t>with this problem.</a:t>
            </a:r>
          </a:p>
          <a:p>
            <a:pPr marL="0" indent="0" algn="ctr">
              <a:buNone/>
            </a:pPr>
            <a:endParaRPr lang="en-US" sz="1100" dirty="0" smtClean="0"/>
          </a:p>
          <a:p>
            <a:pPr marL="0" indent="0" algn="just">
              <a:buNone/>
            </a:pPr>
            <a:r>
              <a:rPr lang="en-US" sz="3600" dirty="0"/>
              <a:t>Miguel spends 4 </a:t>
            </a:r>
            <a:r>
              <a:rPr lang="en-US" sz="3600" b="1" dirty="0">
                <a:solidFill>
                  <a:srgbClr val="00B050"/>
                </a:solidFill>
              </a:rPr>
              <a:t>out of every </a:t>
            </a:r>
            <a:r>
              <a:rPr lang="en-US" sz="3600" dirty="0"/>
              <a:t>7 dollars he earns on puzzles. He uses the rest of the money to buy snacks. Last month, Miguel spent 12 dollars on </a:t>
            </a:r>
            <a:r>
              <a:rPr lang="en-US" sz="3600" b="1" dirty="0">
                <a:solidFill>
                  <a:srgbClr val="7030A0"/>
                </a:solidFill>
              </a:rPr>
              <a:t>puzzles</a:t>
            </a:r>
            <a:r>
              <a:rPr lang="en-US" sz="3600" dirty="0"/>
              <a:t>. How many </a:t>
            </a:r>
            <a:r>
              <a:rPr lang="en-US" sz="3600" b="1" i="1" dirty="0">
                <a:solidFill>
                  <a:srgbClr val="FF0000"/>
                </a:solidFill>
              </a:rPr>
              <a:t>fewer</a:t>
            </a:r>
            <a:r>
              <a:rPr lang="en-US" sz="3600" b="1" i="1" dirty="0">
                <a:solidFill>
                  <a:srgbClr val="00B050"/>
                </a:solidFill>
              </a:rPr>
              <a:t> </a:t>
            </a:r>
            <a:r>
              <a:rPr lang="en-US" sz="3600" dirty="0"/>
              <a:t>dollars did he spend on snacks? </a:t>
            </a:r>
            <a:r>
              <a:rPr lang="en-US" sz="1500" dirty="0"/>
              <a:t>(www.thinkingblocks.com)</a:t>
            </a:r>
            <a:endParaRPr lang="en-US" sz="3100" dirty="0"/>
          </a:p>
          <a:p>
            <a:pPr marL="0" indent="0" algn="ctr">
              <a:buNone/>
            </a:pPr>
            <a:endParaRPr lang="en-US" sz="1200" dirty="0"/>
          </a:p>
        </p:txBody>
      </p:sp>
      <p:sp>
        <p:nvSpPr>
          <p:cNvPr id="4" name="Content Placeholder 3"/>
          <p:cNvSpPr>
            <a:spLocks noGrp="1"/>
          </p:cNvSpPr>
          <p:nvPr>
            <p:ph sz="quarter" idx="2"/>
          </p:nvPr>
        </p:nvSpPr>
        <p:spPr>
          <a:xfrm>
            <a:off x="4114800" y="1589567"/>
            <a:ext cx="4800599" cy="4572000"/>
          </a:xfrm>
        </p:spPr>
        <p:txBody>
          <a:bodyPr>
            <a:normAutofit fontScale="62500" lnSpcReduction="20000"/>
          </a:bodyPr>
          <a:lstStyle/>
          <a:p>
            <a:pPr marL="0" indent="0">
              <a:buNone/>
            </a:pPr>
            <a:r>
              <a:rPr lang="en-US" sz="2600" dirty="0">
                <a:solidFill>
                  <a:srgbClr val="00B0F0"/>
                </a:solidFill>
              </a:rPr>
              <a:t>This question is REALLY tricky! </a:t>
            </a:r>
            <a:r>
              <a:rPr lang="en-US" sz="2600" dirty="0" smtClean="0">
                <a:solidFill>
                  <a:srgbClr val="00B0F0"/>
                </a:solidFill>
              </a:rPr>
              <a:t>We can solve it, </a:t>
            </a:r>
            <a:r>
              <a:rPr lang="en-US" sz="2600" b="1" i="1" dirty="0" smtClean="0">
                <a:solidFill>
                  <a:srgbClr val="00B0F0"/>
                </a:solidFill>
              </a:rPr>
              <a:t>IF </a:t>
            </a:r>
            <a:r>
              <a:rPr lang="en-US" sz="2600" dirty="0" smtClean="0">
                <a:solidFill>
                  <a:srgbClr val="00B0F0"/>
                </a:solidFill>
              </a:rPr>
              <a:t>we pay CLOSE attention to </a:t>
            </a:r>
            <a:r>
              <a:rPr lang="en-US" sz="2600" b="1" dirty="0" smtClean="0">
                <a:solidFill>
                  <a:srgbClr val="00B0F0"/>
                </a:solidFill>
              </a:rPr>
              <a:t>key words</a:t>
            </a:r>
            <a:r>
              <a:rPr lang="en-US" sz="2600" dirty="0" smtClean="0">
                <a:solidFill>
                  <a:srgbClr val="00B0F0"/>
                </a:solidFill>
              </a:rPr>
              <a:t>!</a:t>
            </a:r>
          </a:p>
          <a:p>
            <a:pPr marL="0" indent="0">
              <a:buNone/>
            </a:pPr>
            <a:endParaRPr lang="en-US" sz="2600" dirty="0" smtClean="0">
              <a:solidFill>
                <a:srgbClr val="00B0F0"/>
              </a:solidFill>
            </a:endParaRPr>
          </a:p>
          <a:p>
            <a:pPr marL="514350" indent="-514350">
              <a:buFont typeface="+mj-lt"/>
              <a:buAutoNum type="arabicPeriod"/>
            </a:pPr>
            <a:r>
              <a:rPr lang="en-US" dirty="0" smtClean="0">
                <a:solidFill>
                  <a:srgbClr val="00B050"/>
                </a:solidFill>
              </a:rPr>
              <a:t>The words ‘</a:t>
            </a:r>
            <a:r>
              <a:rPr lang="en-US" dirty="0" smtClean="0"/>
              <a:t>out of every</a:t>
            </a:r>
            <a:r>
              <a:rPr lang="en-US" dirty="0" smtClean="0">
                <a:solidFill>
                  <a:srgbClr val="00B050"/>
                </a:solidFill>
              </a:rPr>
              <a:t>’ means that the ratio </a:t>
            </a:r>
            <a:r>
              <a:rPr lang="en-US" dirty="0">
                <a:solidFill>
                  <a:srgbClr val="00B050"/>
                </a:solidFill>
              </a:rPr>
              <a:t>given is a </a:t>
            </a:r>
            <a:r>
              <a:rPr lang="en-US" dirty="0" err="1">
                <a:solidFill>
                  <a:srgbClr val="00B050"/>
                </a:solidFill>
              </a:rPr>
              <a:t>part:whole</a:t>
            </a:r>
            <a:r>
              <a:rPr lang="en-US" dirty="0">
                <a:solidFill>
                  <a:srgbClr val="00B050"/>
                </a:solidFill>
              </a:rPr>
              <a:t> </a:t>
            </a:r>
            <a:r>
              <a:rPr lang="en-US" b="1" dirty="0">
                <a:solidFill>
                  <a:srgbClr val="00B050"/>
                </a:solidFill>
              </a:rPr>
              <a:t>NOT</a:t>
            </a:r>
            <a:r>
              <a:rPr lang="en-US" dirty="0">
                <a:solidFill>
                  <a:srgbClr val="00B050"/>
                </a:solidFill>
              </a:rPr>
              <a:t> a </a:t>
            </a:r>
            <a:r>
              <a:rPr lang="en-US" dirty="0" err="1" smtClean="0">
                <a:solidFill>
                  <a:srgbClr val="00B050"/>
                </a:solidFill>
              </a:rPr>
              <a:t>part:part</a:t>
            </a:r>
            <a:r>
              <a:rPr lang="en-US" dirty="0" smtClean="0">
                <a:solidFill>
                  <a:srgbClr val="00B050"/>
                </a:solidFill>
              </a:rPr>
              <a:t>! </a:t>
            </a:r>
            <a:r>
              <a:rPr lang="en-US" dirty="0" smtClean="0"/>
              <a:t>We should always pay close attention to the way the problem says the ratio!!!</a:t>
            </a:r>
            <a:endParaRPr lang="en-US" dirty="0" smtClean="0">
              <a:solidFill>
                <a:srgbClr val="00B050"/>
              </a:solidFill>
            </a:endParaRPr>
          </a:p>
          <a:p>
            <a:pPr marL="514350" indent="-514350">
              <a:buFont typeface="+mj-lt"/>
              <a:buAutoNum type="arabicPeriod"/>
            </a:pPr>
            <a:endParaRPr lang="en-US" sz="1500" dirty="0" smtClean="0">
              <a:solidFill>
                <a:srgbClr val="00B050"/>
              </a:solidFill>
            </a:endParaRPr>
          </a:p>
          <a:p>
            <a:pPr marL="514350" indent="-514350">
              <a:buFont typeface="+mj-lt"/>
              <a:buAutoNum type="arabicPeriod"/>
            </a:pPr>
            <a:r>
              <a:rPr lang="en-US" dirty="0" smtClean="0">
                <a:solidFill>
                  <a:srgbClr val="7030A0"/>
                </a:solidFill>
              </a:rPr>
              <a:t>The number 12 is talking about a part (the puzzles) NOT a whole! </a:t>
            </a:r>
          </a:p>
          <a:p>
            <a:pPr marL="514350" indent="-514350">
              <a:buFont typeface="+mj-lt"/>
              <a:buAutoNum type="arabicPeriod"/>
            </a:pPr>
            <a:endParaRPr lang="en-US" sz="1700" dirty="0" smtClean="0">
              <a:solidFill>
                <a:srgbClr val="7030A0"/>
              </a:solidFill>
            </a:endParaRPr>
          </a:p>
          <a:p>
            <a:pPr marL="514350" indent="-514350">
              <a:buFont typeface="+mj-lt"/>
              <a:buAutoNum type="arabicPeriod"/>
            </a:pPr>
            <a:r>
              <a:rPr lang="en-US" dirty="0" smtClean="0">
                <a:solidFill>
                  <a:srgbClr val="FF0000"/>
                </a:solidFill>
              </a:rPr>
              <a:t>It does not want to know how many dollars he spends on snacks, it wants to know how many</a:t>
            </a:r>
            <a:r>
              <a:rPr lang="en-US" b="1" i="1" dirty="0" smtClean="0">
                <a:solidFill>
                  <a:srgbClr val="FF0000"/>
                </a:solidFill>
              </a:rPr>
              <a:t> fewer!! </a:t>
            </a:r>
            <a:r>
              <a:rPr lang="en-US" dirty="0" smtClean="0">
                <a:solidFill>
                  <a:srgbClr val="FF0000"/>
                </a:solidFill>
              </a:rPr>
              <a:t>That means… subtract!</a:t>
            </a:r>
            <a:endParaRPr lang="en-US" b="1" i="1" dirty="0" smtClean="0">
              <a:solidFill>
                <a:srgbClr val="FF0000"/>
              </a:solidFill>
            </a:endParaRPr>
          </a:p>
          <a:p>
            <a:pPr marL="0" indent="0">
              <a:buNone/>
            </a:pPr>
            <a:r>
              <a:rPr lang="en-US" b="1" i="1" dirty="0" smtClean="0">
                <a:solidFill>
                  <a:srgbClr val="00B050"/>
                </a:solidFill>
              </a:rPr>
              <a:t> </a:t>
            </a:r>
            <a:endParaRPr lang="en-US" sz="1600" dirty="0">
              <a:solidFill>
                <a:srgbClr val="00B050"/>
              </a:solidFill>
            </a:endParaRPr>
          </a:p>
          <a:p>
            <a:pPr marL="0" indent="0" algn="ctr">
              <a:buNone/>
            </a:pPr>
            <a:r>
              <a:rPr lang="en-US" sz="1800" b="1" i="1" dirty="0">
                <a:solidFill>
                  <a:srgbClr val="00B0F0"/>
                </a:solidFill>
              </a:rPr>
              <a:t>*If we do not pay attention to what the question is saying, </a:t>
            </a:r>
            <a:endParaRPr lang="en-US" sz="1800" b="1" i="1" dirty="0" smtClean="0">
              <a:solidFill>
                <a:srgbClr val="00B0F0"/>
              </a:solidFill>
            </a:endParaRPr>
          </a:p>
          <a:p>
            <a:pPr marL="0" indent="0" algn="ctr">
              <a:buNone/>
            </a:pPr>
            <a:r>
              <a:rPr lang="en-US" sz="1800" b="1" i="1" dirty="0" smtClean="0">
                <a:solidFill>
                  <a:srgbClr val="00B0F0"/>
                </a:solidFill>
              </a:rPr>
              <a:t>we </a:t>
            </a:r>
            <a:r>
              <a:rPr lang="en-US" sz="1800" b="1" i="1" dirty="0">
                <a:solidFill>
                  <a:srgbClr val="00B0F0"/>
                </a:solidFill>
              </a:rPr>
              <a:t>will get the answer wrong</a:t>
            </a:r>
            <a:r>
              <a:rPr lang="en-US" sz="1800" b="1" i="1" dirty="0" smtClean="0">
                <a:solidFill>
                  <a:srgbClr val="00B0F0"/>
                </a:solidFill>
              </a:rPr>
              <a:t>.</a:t>
            </a:r>
            <a:endParaRPr lang="en-US" sz="1800" b="1" i="1" dirty="0">
              <a:solidFill>
                <a:srgbClr val="00B0F0"/>
              </a:solidFill>
            </a:endParaRPr>
          </a:p>
        </p:txBody>
      </p:sp>
    </p:spTree>
    <p:extLst>
      <p:ext uri="{BB962C8B-B14F-4D97-AF65-F5344CB8AC3E}">
        <p14:creationId xmlns:p14="http://schemas.microsoft.com/office/powerpoint/2010/main" val="2518200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circle(in)">
                                      <p:cBhvr>
                                        <p:cTn id="28" dur="2000"/>
                                        <p:tgtEl>
                                          <p:spTgt spid="4">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 calcmode="lin" valueType="num">
                                      <p:cBhvr additive="base">
                                        <p:cTn id="3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6" fill="hold"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additive="base">
                                        <p:cTn id="39"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12" fill="hold" nodeType="clickEffect">
                                  <p:stCondLst>
                                    <p:cond delay="0"/>
                                  </p:stCondLst>
                                  <p:childTnLst>
                                    <p:set>
                                      <p:cBhvr>
                                        <p:cTn id="44" dur="1" fill="hold">
                                          <p:stCondLst>
                                            <p:cond delay="0"/>
                                          </p:stCondLst>
                                        </p:cTn>
                                        <p:tgtEl>
                                          <p:spTgt spid="4">
                                            <p:txEl>
                                              <p:pRg st="6" end="6"/>
                                            </p:txEl>
                                          </p:spTgt>
                                        </p:tgtEl>
                                        <p:attrNameLst>
                                          <p:attrName>style.visibility</p:attrName>
                                        </p:attrNameLst>
                                      </p:cBhvr>
                                      <p:to>
                                        <p:strVal val="visible"/>
                                      </p:to>
                                    </p:set>
                                    <p:anim calcmode="lin" valueType="num">
                                      <p:cBhvr additive="base">
                                        <p:cTn id="45" dur="5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1" presetClass="entr" presetSubtype="2" fill="hold" nodeType="clickEffect">
                                  <p:stCondLst>
                                    <p:cond delay="0"/>
                                  </p:stCondLst>
                                  <p:childTnLst>
                                    <p:set>
                                      <p:cBhvr>
                                        <p:cTn id="50" dur="1" fill="hold">
                                          <p:stCondLst>
                                            <p:cond delay="0"/>
                                          </p:stCondLst>
                                        </p:cTn>
                                        <p:tgtEl>
                                          <p:spTgt spid="4">
                                            <p:txEl>
                                              <p:pRg st="7" end="7"/>
                                            </p:txEl>
                                          </p:spTgt>
                                        </p:tgtEl>
                                        <p:attrNameLst>
                                          <p:attrName>style.visibility</p:attrName>
                                        </p:attrNameLst>
                                      </p:cBhvr>
                                      <p:to>
                                        <p:strVal val="visible"/>
                                      </p:to>
                                    </p:set>
                                    <p:animEffect transition="in" filter="wheel(2)">
                                      <p:cBhvr>
                                        <p:cTn id="51" dur="2000"/>
                                        <p:tgtEl>
                                          <p:spTgt spid="4">
                                            <p:txEl>
                                              <p:pRg st="7" end="7"/>
                                            </p:txEl>
                                          </p:spTgt>
                                        </p:tgtEl>
                                      </p:cBhvr>
                                    </p:animEffect>
                                  </p:childTnLst>
                                </p:cTn>
                              </p:par>
                              <p:par>
                                <p:cTn id="52" presetID="21" presetClass="entr" presetSubtype="2" fill="hold" nodeType="withEffect">
                                  <p:stCondLst>
                                    <p:cond delay="0"/>
                                  </p:stCondLst>
                                  <p:childTnLst>
                                    <p:set>
                                      <p:cBhvr>
                                        <p:cTn id="53" dur="1" fill="hold">
                                          <p:stCondLst>
                                            <p:cond delay="0"/>
                                          </p:stCondLst>
                                        </p:cTn>
                                        <p:tgtEl>
                                          <p:spTgt spid="4">
                                            <p:txEl>
                                              <p:pRg st="8" end="8"/>
                                            </p:txEl>
                                          </p:spTgt>
                                        </p:tgtEl>
                                        <p:attrNameLst>
                                          <p:attrName>style.visibility</p:attrName>
                                        </p:attrNameLst>
                                      </p:cBhvr>
                                      <p:to>
                                        <p:strVal val="visible"/>
                                      </p:to>
                                    </p:set>
                                    <p:animEffect transition="in" filter="wheel(2)">
                                      <p:cBhvr>
                                        <p:cTn id="54" dur="2000"/>
                                        <p:tgtEl>
                                          <p:spTgt spid="4">
                                            <p:txEl>
                                              <p:pRg st="8" end="8"/>
                                            </p:txEl>
                                          </p:spTgt>
                                        </p:tgtEl>
                                      </p:cBhvr>
                                    </p:animEffect>
                                  </p:childTnLst>
                                </p:cTn>
                              </p:par>
                              <p:par>
                                <p:cTn id="55" presetID="21" presetClass="entr" presetSubtype="2" fill="hold" nodeType="withEffect">
                                  <p:stCondLst>
                                    <p:cond delay="0"/>
                                  </p:stCondLst>
                                  <p:childTnLst>
                                    <p:set>
                                      <p:cBhvr>
                                        <p:cTn id="56" dur="1" fill="hold">
                                          <p:stCondLst>
                                            <p:cond delay="0"/>
                                          </p:stCondLst>
                                        </p:cTn>
                                        <p:tgtEl>
                                          <p:spTgt spid="4">
                                            <p:txEl>
                                              <p:pRg st="9" end="9"/>
                                            </p:txEl>
                                          </p:spTgt>
                                        </p:tgtEl>
                                        <p:attrNameLst>
                                          <p:attrName>style.visibility</p:attrName>
                                        </p:attrNameLst>
                                      </p:cBhvr>
                                      <p:to>
                                        <p:strVal val="visible"/>
                                      </p:to>
                                    </p:set>
                                    <p:animEffect transition="in" filter="wheel(2)">
                                      <p:cBhvr>
                                        <p:cTn id="57" dur="2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Try to blow my mind continued…</a:t>
            </a:r>
            <a:endParaRPr lang="en-US" dirty="0"/>
          </a:p>
        </p:txBody>
      </p:sp>
      <p:sp>
        <p:nvSpPr>
          <p:cNvPr id="3" name="Content Placeholder 2"/>
          <p:cNvSpPr>
            <a:spLocks noGrp="1"/>
          </p:cNvSpPr>
          <p:nvPr>
            <p:ph sz="quarter" idx="1"/>
          </p:nvPr>
        </p:nvSpPr>
        <p:spPr/>
        <p:txBody>
          <a:bodyPr/>
          <a:lstStyle/>
          <a:p>
            <a:pPr marL="0" indent="0" algn="just">
              <a:buNone/>
            </a:pPr>
            <a:r>
              <a:rPr lang="en-US" sz="2400" dirty="0"/>
              <a:t>Miguel spends 4 out of every 7 dollars he earns on puzzles. He uses the rest of the money to buy snacks. Last month, Miguel spent 12 dollars on puzzles. How many fewer</a:t>
            </a:r>
            <a:r>
              <a:rPr lang="en-US" sz="2400" b="1" i="1" dirty="0"/>
              <a:t> </a:t>
            </a:r>
            <a:r>
              <a:rPr lang="en-US" sz="2400" dirty="0"/>
              <a:t>dollars did he spend on snacks?</a:t>
            </a:r>
            <a:r>
              <a:rPr lang="en-US" sz="2800" dirty="0"/>
              <a:t> </a:t>
            </a:r>
            <a:r>
              <a:rPr lang="en-US" sz="1200" dirty="0"/>
              <a:t>(www.thinkingblocks.com)</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4183084953"/>
              </p:ext>
            </p:extLst>
          </p:nvPr>
        </p:nvGraphicFramePr>
        <p:xfrm>
          <a:off x="2514600" y="3333204"/>
          <a:ext cx="6096000" cy="1849120"/>
        </p:xfrm>
        <a:graphic>
          <a:graphicData uri="http://schemas.openxmlformats.org/drawingml/2006/table">
            <a:tbl>
              <a:tblPr firstRow="1" bandRow="1">
                <a:tableStyleId>{5C22544A-7EE6-4342-B048-85BDC9FD1C3A}</a:tableStyleId>
              </a:tblPr>
              <a:tblGrid>
                <a:gridCol w="1524000"/>
                <a:gridCol w="1524000"/>
                <a:gridCol w="1524000"/>
                <a:gridCol w="1524000"/>
              </a:tblGrid>
              <a:tr h="324396">
                <a:tc>
                  <a:txBody>
                    <a:bodyPr/>
                    <a:lstStyle/>
                    <a:p>
                      <a:pPr algn="ctr"/>
                      <a:r>
                        <a:rPr lang="en-US" dirty="0" smtClean="0"/>
                        <a:t>Identification</a:t>
                      </a:r>
                      <a:endParaRPr lang="en-US" dirty="0"/>
                    </a:p>
                  </a:txBody>
                  <a:tcPr/>
                </a:tc>
                <a:tc>
                  <a:txBody>
                    <a:bodyPr/>
                    <a:lstStyle/>
                    <a:p>
                      <a:pPr algn="ctr"/>
                      <a:r>
                        <a:rPr lang="en-US" dirty="0" smtClean="0"/>
                        <a:t>Part Info</a:t>
                      </a:r>
                      <a:endParaRPr lang="en-US" dirty="0"/>
                    </a:p>
                  </a:txBody>
                  <a:tcPr/>
                </a:tc>
                <a:tc>
                  <a:txBody>
                    <a:bodyPr/>
                    <a:lstStyle/>
                    <a:p>
                      <a:pPr algn="ctr"/>
                      <a:r>
                        <a:rPr lang="en-US" dirty="0" smtClean="0"/>
                        <a:t>COP</a:t>
                      </a:r>
                      <a:endParaRPr lang="en-US" dirty="0"/>
                    </a:p>
                  </a:txBody>
                  <a:tcPr/>
                </a:tc>
                <a:tc>
                  <a:txBody>
                    <a:bodyPr/>
                    <a:lstStyle/>
                    <a:p>
                      <a:pPr algn="ctr"/>
                      <a:r>
                        <a:rPr lang="en-US" dirty="0" smtClean="0"/>
                        <a:t>Actual #</a:t>
                      </a:r>
                      <a:endParaRPr lang="en-US" dirty="0"/>
                    </a:p>
                  </a:txBody>
                  <a:tcPr/>
                </a:tc>
              </a:tr>
              <a:tr h="370840">
                <a:tc>
                  <a:txBody>
                    <a:bodyPr/>
                    <a:lstStyle/>
                    <a:p>
                      <a:pPr algn="ctr"/>
                      <a:r>
                        <a:rPr lang="en-US" dirty="0" smtClean="0"/>
                        <a:t>Puzzles</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pPr algn="ctr"/>
                      <a:r>
                        <a:rPr lang="en-US" dirty="0" smtClean="0"/>
                        <a:t>Snacks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a:r>
                        <a:rPr lang="en-US" dirty="0" smtClean="0"/>
                        <a:t>Total</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Difference</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
        <p:nvSpPr>
          <p:cNvPr id="5" name="TextBox 4"/>
          <p:cNvSpPr txBox="1"/>
          <p:nvPr/>
        </p:nvSpPr>
        <p:spPr>
          <a:xfrm>
            <a:off x="50800" y="3255694"/>
            <a:ext cx="2057400" cy="646331"/>
          </a:xfrm>
          <a:prstGeom prst="rect">
            <a:avLst/>
          </a:prstGeom>
          <a:noFill/>
        </p:spPr>
        <p:txBody>
          <a:bodyPr wrap="square" rtlCol="0">
            <a:spAutoFit/>
          </a:bodyPr>
          <a:lstStyle/>
          <a:p>
            <a:r>
              <a:rPr lang="en-US" dirty="0" smtClean="0"/>
              <a:t>1) Identify what is being compared. </a:t>
            </a:r>
            <a:endParaRPr lang="en-US" dirty="0"/>
          </a:p>
        </p:txBody>
      </p:sp>
      <p:sp>
        <p:nvSpPr>
          <p:cNvPr id="6" name="TextBox 5"/>
          <p:cNvSpPr txBox="1"/>
          <p:nvPr/>
        </p:nvSpPr>
        <p:spPr>
          <a:xfrm>
            <a:off x="70757" y="3849377"/>
            <a:ext cx="2057400" cy="369332"/>
          </a:xfrm>
          <a:prstGeom prst="rect">
            <a:avLst/>
          </a:prstGeom>
          <a:noFill/>
        </p:spPr>
        <p:txBody>
          <a:bodyPr wrap="square" rtlCol="0">
            <a:spAutoFit/>
          </a:bodyPr>
          <a:lstStyle/>
          <a:p>
            <a:r>
              <a:rPr lang="en-US" dirty="0">
                <a:solidFill>
                  <a:srgbClr val="00B050"/>
                </a:solidFill>
              </a:rPr>
              <a:t>2</a:t>
            </a:r>
            <a:r>
              <a:rPr lang="en-US" dirty="0" smtClean="0">
                <a:solidFill>
                  <a:srgbClr val="00B050"/>
                </a:solidFill>
              </a:rPr>
              <a:t>) Assign the ratio. </a:t>
            </a:r>
            <a:endParaRPr lang="en-US" dirty="0">
              <a:solidFill>
                <a:srgbClr val="00B050"/>
              </a:solidFill>
            </a:endParaRPr>
          </a:p>
        </p:txBody>
      </p:sp>
      <p:sp>
        <p:nvSpPr>
          <p:cNvPr id="7" name="TextBox 6"/>
          <p:cNvSpPr txBox="1"/>
          <p:nvPr/>
        </p:nvSpPr>
        <p:spPr>
          <a:xfrm>
            <a:off x="18142" y="5595230"/>
            <a:ext cx="2617839" cy="369332"/>
          </a:xfrm>
          <a:prstGeom prst="rect">
            <a:avLst/>
          </a:prstGeom>
          <a:noFill/>
        </p:spPr>
        <p:txBody>
          <a:bodyPr wrap="square" rtlCol="0">
            <a:spAutoFit/>
          </a:bodyPr>
          <a:lstStyle/>
          <a:p>
            <a:r>
              <a:rPr lang="en-US" dirty="0" smtClean="0">
                <a:solidFill>
                  <a:schemeClr val="bg2">
                    <a:lumMod val="50000"/>
                  </a:schemeClr>
                </a:solidFill>
              </a:rPr>
              <a:t>3) Plug in the last number. </a:t>
            </a:r>
            <a:endParaRPr lang="en-US" dirty="0">
              <a:solidFill>
                <a:schemeClr val="bg2">
                  <a:lumMod val="50000"/>
                </a:schemeClr>
              </a:solidFill>
            </a:endParaRPr>
          </a:p>
        </p:txBody>
      </p:sp>
      <p:sp>
        <p:nvSpPr>
          <p:cNvPr id="9" name="TextBox 8"/>
          <p:cNvSpPr txBox="1"/>
          <p:nvPr/>
        </p:nvSpPr>
        <p:spPr>
          <a:xfrm>
            <a:off x="6924570" y="5179479"/>
            <a:ext cx="2362200" cy="923330"/>
          </a:xfrm>
          <a:prstGeom prst="rect">
            <a:avLst/>
          </a:prstGeom>
          <a:noFill/>
        </p:spPr>
        <p:txBody>
          <a:bodyPr wrap="square" rtlCol="0">
            <a:spAutoFit/>
          </a:bodyPr>
          <a:lstStyle/>
          <a:p>
            <a:r>
              <a:rPr lang="en-US" dirty="0">
                <a:solidFill>
                  <a:srgbClr val="FFC000"/>
                </a:solidFill>
              </a:rPr>
              <a:t>6</a:t>
            </a:r>
            <a:r>
              <a:rPr lang="en-US" dirty="0" smtClean="0">
                <a:solidFill>
                  <a:srgbClr val="FFC000"/>
                </a:solidFill>
              </a:rPr>
              <a:t>) Use the same COP to find the other number you need. </a:t>
            </a:r>
            <a:endParaRPr lang="en-US" dirty="0">
              <a:solidFill>
                <a:srgbClr val="FFC000"/>
              </a:solidFill>
            </a:endParaRPr>
          </a:p>
        </p:txBody>
      </p:sp>
      <p:sp>
        <p:nvSpPr>
          <p:cNvPr id="10" name="TextBox 9"/>
          <p:cNvSpPr txBox="1"/>
          <p:nvPr/>
        </p:nvSpPr>
        <p:spPr>
          <a:xfrm>
            <a:off x="3886199" y="2808559"/>
            <a:ext cx="4724401" cy="461665"/>
          </a:xfrm>
          <a:prstGeom prst="rect">
            <a:avLst/>
          </a:prstGeom>
          <a:noFill/>
        </p:spPr>
        <p:txBody>
          <a:bodyPr wrap="square" rtlCol="0">
            <a:spAutoFit/>
          </a:bodyPr>
          <a:lstStyle/>
          <a:p>
            <a:r>
              <a:rPr lang="en-US" sz="2400" b="1" dirty="0" smtClean="0">
                <a:solidFill>
                  <a:srgbClr val="FFC000"/>
                </a:solidFill>
              </a:rPr>
              <a:t>     Miguel spent $3 less on snacks!</a:t>
            </a:r>
            <a:endParaRPr lang="en-US" sz="2400" b="1" dirty="0">
              <a:solidFill>
                <a:srgbClr val="FFC000"/>
              </a:solidFill>
            </a:endParaRPr>
          </a:p>
        </p:txBody>
      </p:sp>
      <p:sp>
        <p:nvSpPr>
          <p:cNvPr id="12" name="TextBox 11"/>
          <p:cNvSpPr txBox="1"/>
          <p:nvPr/>
        </p:nvSpPr>
        <p:spPr>
          <a:xfrm>
            <a:off x="4647249" y="3701534"/>
            <a:ext cx="311304" cy="369332"/>
          </a:xfrm>
          <a:prstGeom prst="rect">
            <a:avLst/>
          </a:prstGeom>
          <a:noFill/>
        </p:spPr>
        <p:txBody>
          <a:bodyPr wrap="none" rtlCol="0">
            <a:spAutoFit/>
          </a:bodyPr>
          <a:lstStyle/>
          <a:p>
            <a:r>
              <a:rPr lang="en-US" dirty="0" smtClean="0">
                <a:solidFill>
                  <a:srgbClr val="00B050"/>
                </a:solidFill>
              </a:rPr>
              <a:t>4</a:t>
            </a:r>
            <a:endParaRPr lang="en-US" dirty="0">
              <a:solidFill>
                <a:srgbClr val="00B050"/>
              </a:solidFill>
            </a:endParaRPr>
          </a:p>
        </p:txBody>
      </p:sp>
      <p:sp>
        <p:nvSpPr>
          <p:cNvPr id="13" name="TextBox 12"/>
          <p:cNvSpPr txBox="1"/>
          <p:nvPr/>
        </p:nvSpPr>
        <p:spPr>
          <a:xfrm>
            <a:off x="7667730" y="3698335"/>
            <a:ext cx="437940" cy="369332"/>
          </a:xfrm>
          <a:prstGeom prst="rect">
            <a:avLst/>
          </a:prstGeom>
          <a:noFill/>
        </p:spPr>
        <p:txBody>
          <a:bodyPr wrap="none" rtlCol="0">
            <a:spAutoFit/>
          </a:bodyPr>
          <a:lstStyle/>
          <a:p>
            <a:r>
              <a:rPr lang="en-US" dirty="0" smtClean="0">
                <a:solidFill>
                  <a:schemeClr val="bg2">
                    <a:lumMod val="50000"/>
                  </a:schemeClr>
                </a:solidFill>
              </a:rPr>
              <a:t>12</a:t>
            </a:r>
            <a:endParaRPr lang="en-US" dirty="0">
              <a:solidFill>
                <a:schemeClr val="bg2">
                  <a:lumMod val="50000"/>
                </a:schemeClr>
              </a:solidFill>
            </a:endParaRPr>
          </a:p>
        </p:txBody>
      </p:sp>
      <p:sp>
        <p:nvSpPr>
          <p:cNvPr id="14" name="TextBox 13"/>
          <p:cNvSpPr txBox="1"/>
          <p:nvPr/>
        </p:nvSpPr>
        <p:spPr>
          <a:xfrm>
            <a:off x="4134128" y="4447125"/>
            <a:ext cx="311304" cy="369332"/>
          </a:xfrm>
          <a:prstGeom prst="rect">
            <a:avLst/>
          </a:prstGeom>
          <a:noFill/>
        </p:spPr>
        <p:txBody>
          <a:bodyPr wrap="none" rtlCol="0">
            <a:spAutoFit/>
          </a:bodyPr>
          <a:lstStyle/>
          <a:p>
            <a:r>
              <a:rPr lang="en-US" dirty="0">
                <a:solidFill>
                  <a:srgbClr val="00B050"/>
                </a:solidFill>
              </a:rPr>
              <a:t>7</a:t>
            </a:r>
            <a:endParaRPr lang="en-US" dirty="0">
              <a:solidFill>
                <a:srgbClr val="00B050"/>
              </a:solidFill>
            </a:endParaRPr>
          </a:p>
        </p:txBody>
      </p:sp>
      <p:sp>
        <p:nvSpPr>
          <p:cNvPr id="16" name="TextBox 15"/>
          <p:cNvSpPr txBox="1"/>
          <p:nvPr/>
        </p:nvSpPr>
        <p:spPr>
          <a:xfrm>
            <a:off x="5970348" y="3698151"/>
            <a:ext cx="426720" cy="369332"/>
          </a:xfrm>
          <a:prstGeom prst="rect">
            <a:avLst/>
          </a:prstGeom>
          <a:noFill/>
        </p:spPr>
        <p:txBody>
          <a:bodyPr wrap="none" rtlCol="0">
            <a:spAutoFit/>
          </a:bodyPr>
          <a:lstStyle/>
          <a:p>
            <a:r>
              <a:rPr lang="en-US" dirty="0" smtClean="0">
                <a:solidFill>
                  <a:srgbClr val="FF0000"/>
                </a:solidFill>
              </a:rPr>
              <a:t>x3</a:t>
            </a:r>
            <a:endParaRPr lang="en-US" dirty="0">
              <a:solidFill>
                <a:srgbClr val="FF0000"/>
              </a:solidFill>
            </a:endParaRPr>
          </a:p>
        </p:txBody>
      </p:sp>
      <p:sp>
        <p:nvSpPr>
          <p:cNvPr id="18" name="TextBox 17"/>
          <p:cNvSpPr txBox="1"/>
          <p:nvPr/>
        </p:nvSpPr>
        <p:spPr>
          <a:xfrm>
            <a:off x="0" y="4170072"/>
            <a:ext cx="2632788" cy="1477328"/>
          </a:xfrm>
          <a:prstGeom prst="rect">
            <a:avLst/>
          </a:prstGeom>
          <a:noFill/>
        </p:spPr>
        <p:txBody>
          <a:bodyPr wrap="square" rtlCol="0">
            <a:spAutoFit/>
          </a:bodyPr>
          <a:lstStyle/>
          <a:p>
            <a:r>
              <a:rPr lang="en-US" i="1" dirty="0" smtClean="0">
                <a:solidFill>
                  <a:srgbClr val="7030A0"/>
                </a:solidFill>
              </a:rPr>
              <a:t>*Notice the ratio says ‘out of every.’ This means the ratio given is part to whole! Be careful to place your numbers in the correct row! </a:t>
            </a:r>
            <a:endParaRPr lang="en-US" dirty="0">
              <a:solidFill>
                <a:srgbClr val="FFC000"/>
              </a:solidFill>
            </a:endParaRPr>
          </a:p>
        </p:txBody>
      </p:sp>
      <p:sp>
        <p:nvSpPr>
          <p:cNvPr id="11" name="TextBox 10"/>
          <p:cNvSpPr txBox="1"/>
          <p:nvPr/>
        </p:nvSpPr>
        <p:spPr>
          <a:xfrm>
            <a:off x="50799" y="5969000"/>
            <a:ext cx="8904263" cy="923330"/>
          </a:xfrm>
          <a:prstGeom prst="rect">
            <a:avLst/>
          </a:prstGeom>
          <a:noFill/>
        </p:spPr>
        <p:txBody>
          <a:bodyPr wrap="square" rtlCol="0">
            <a:spAutoFit/>
          </a:bodyPr>
          <a:lstStyle/>
          <a:p>
            <a:r>
              <a:rPr lang="en-US" dirty="0" smtClean="0"/>
              <a:t>*</a:t>
            </a:r>
            <a:r>
              <a:rPr lang="en-US" i="1" dirty="0" smtClean="0"/>
              <a:t>Fewer means subtract, so we need to use the Difference Row. However, we do not have both parts to find the difference. Don’t worry! We can still figure it out! Because the total is 7, and one part is 4, the other part has to equal 3. Remember the parts come together to make the total! </a:t>
            </a:r>
            <a:endParaRPr lang="en-US" i="1" dirty="0"/>
          </a:p>
        </p:txBody>
      </p:sp>
      <p:sp>
        <p:nvSpPr>
          <p:cNvPr id="19" name="TextBox 18"/>
          <p:cNvSpPr txBox="1"/>
          <p:nvPr/>
        </p:nvSpPr>
        <p:spPr>
          <a:xfrm>
            <a:off x="2779692" y="5255955"/>
            <a:ext cx="2123970" cy="369332"/>
          </a:xfrm>
          <a:prstGeom prst="rect">
            <a:avLst/>
          </a:prstGeom>
          <a:noFill/>
        </p:spPr>
        <p:txBody>
          <a:bodyPr wrap="square" rtlCol="0">
            <a:spAutoFit/>
          </a:bodyPr>
          <a:lstStyle/>
          <a:p>
            <a:r>
              <a:rPr lang="en-US" dirty="0" smtClean="0">
                <a:solidFill>
                  <a:srgbClr val="00B0F0"/>
                </a:solidFill>
              </a:rPr>
              <a:t>4) Subtract the parts.</a:t>
            </a:r>
            <a:endParaRPr lang="en-US" dirty="0">
              <a:solidFill>
                <a:srgbClr val="00B0F0"/>
              </a:solidFill>
            </a:endParaRPr>
          </a:p>
        </p:txBody>
      </p:sp>
      <p:sp>
        <p:nvSpPr>
          <p:cNvPr id="20" name="TextBox 19"/>
          <p:cNvSpPr txBox="1"/>
          <p:nvPr/>
        </p:nvSpPr>
        <p:spPr>
          <a:xfrm>
            <a:off x="4289780" y="4799404"/>
            <a:ext cx="1026243" cy="369332"/>
          </a:xfrm>
          <a:prstGeom prst="rect">
            <a:avLst/>
          </a:prstGeom>
          <a:noFill/>
        </p:spPr>
        <p:txBody>
          <a:bodyPr wrap="none" rtlCol="0">
            <a:spAutoFit/>
          </a:bodyPr>
          <a:lstStyle/>
          <a:p>
            <a:r>
              <a:rPr lang="en-US" dirty="0" smtClean="0">
                <a:solidFill>
                  <a:srgbClr val="00B050"/>
                </a:solidFill>
              </a:rPr>
              <a:t>4</a:t>
            </a:r>
            <a:r>
              <a:rPr lang="en-US" dirty="0" smtClean="0">
                <a:solidFill>
                  <a:srgbClr val="00B0F0"/>
                </a:solidFill>
              </a:rPr>
              <a:t> – </a:t>
            </a:r>
            <a:r>
              <a:rPr lang="en-US" dirty="0" smtClean="0">
                <a:solidFill>
                  <a:srgbClr val="00B050"/>
                </a:solidFill>
              </a:rPr>
              <a:t>3</a:t>
            </a:r>
            <a:r>
              <a:rPr lang="en-US" dirty="0" smtClean="0">
                <a:solidFill>
                  <a:srgbClr val="00B0F0"/>
                </a:solidFill>
              </a:rPr>
              <a:t>= 1</a:t>
            </a:r>
            <a:endParaRPr lang="en-US" dirty="0">
              <a:solidFill>
                <a:srgbClr val="00B0F0"/>
              </a:solidFill>
            </a:endParaRPr>
          </a:p>
        </p:txBody>
      </p:sp>
      <p:sp>
        <p:nvSpPr>
          <p:cNvPr id="21" name="TextBox 20"/>
          <p:cNvSpPr txBox="1"/>
          <p:nvPr/>
        </p:nvSpPr>
        <p:spPr>
          <a:xfrm>
            <a:off x="6033174" y="4783179"/>
            <a:ext cx="426720" cy="369332"/>
          </a:xfrm>
          <a:prstGeom prst="rect">
            <a:avLst/>
          </a:prstGeom>
          <a:noFill/>
        </p:spPr>
        <p:txBody>
          <a:bodyPr wrap="none" rtlCol="0">
            <a:spAutoFit/>
          </a:bodyPr>
          <a:lstStyle/>
          <a:p>
            <a:r>
              <a:rPr lang="en-US" dirty="0" smtClean="0">
                <a:solidFill>
                  <a:srgbClr val="FFC000"/>
                </a:solidFill>
              </a:rPr>
              <a:t>x3</a:t>
            </a:r>
            <a:endParaRPr lang="en-US" dirty="0">
              <a:solidFill>
                <a:srgbClr val="FFC000"/>
              </a:solidFill>
            </a:endParaRPr>
          </a:p>
        </p:txBody>
      </p:sp>
      <p:sp>
        <p:nvSpPr>
          <p:cNvPr id="22" name="TextBox 21"/>
          <p:cNvSpPr txBox="1"/>
          <p:nvPr/>
        </p:nvSpPr>
        <p:spPr>
          <a:xfrm>
            <a:off x="7667730" y="4798045"/>
            <a:ext cx="311304" cy="369332"/>
          </a:xfrm>
          <a:prstGeom prst="rect">
            <a:avLst/>
          </a:prstGeom>
          <a:noFill/>
        </p:spPr>
        <p:txBody>
          <a:bodyPr wrap="none" rtlCol="0">
            <a:spAutoFit/>
          </a:bodyPr>
          <a:lstStyle/>
          <a:p>
            <a:r>
              <a:rPr lang="en-US" dirty="0" smtClean="0">
                <a:solidFill>
                  <a:srgbClr val="FFC000"/>
                </a:solidFill>
              </a:rPr>
              <a:t>3</a:t>
            </a:r>
            <a:endParaRPr lang="en-US" dirty="0">
              <a:solidFill>
                <a:srgbClr val="FFC000"/>
              </a:solidFill>
            </a:endParaRPr>
          </a:p>
        </p:txBody>
      </p:sp>
      <p:sp>
        <p:nvSpPr>
          <p:cNvPr id="23" name="TextBox 22"/>
          <p:cNvSpPr txBox="1"/>
          <p:nvPr/>
        </p:nvSpPr>
        <p:spPr>
          <a:xfrm>
            <a:off x="4278037" y="4119632"/>
            <a:ext cx="1090363" cy="369332"/>
          </a:xfrm>
          <a:prstGeom prst="rect">
            <a:avLst/>
          </a:prstGeom>
          <a:noFill/>
        </p:spPr>
        <p:txBody>
          <a:bodyPr wrap="none" rtlCol="0">
            <a:spAutoFit/>
          </a:bodyPr>
          <a:lstStyle/>
          <a:p>
            <a:r>
              <a:rPr lang="en-US" dirty="0" smtClean="0">
                <a:solidFill>
                  <a:srgbClr val="00B050"/>
                </a:solidFill>
              </a:rPr>
              <a:t>7</a:t>
            </a:r>
            <a:r>
              <a:rPr lang="en-US" dirty="0" smtClean="0"/>
              <a:t> – </a:t>
            </a:r>
            <a:r>
              <a:rPr lang="en-US" dirty="0" smtClean="0">
                <a:solidFill>
                  <a:srgbClr val="00B050"/>
                </a:solidFill>
              </a:rPr>
              <a:t>4</a:t>
            </a:r>
            <a:r>
              <a:rPr lang="en-US" dirty="0" smtClean="0"/>
              <a:t> = 3</a:t>
            </a:r>
            <a:endParaRPr lang="en-US" dirty="0"/>
          </a:p>
        </p:txBody>
      </p:sp>
      <p:sp>
        <p:nvSpPr>
          <p:cNvPr id="24" name="TextBox 23"/>
          <p:cNvSpPr txBox="1"/>
          <p:nvPr/>
        </p:nvSpPr>
        <p:spPr>
          <a:xfrm>
            <a:off x="2779692" y="5641144"/>
            <a:ext cx="4374362" cy="369332"/>
          </a:xfrm>
          <a:prstGeom prst="rect">
            <a:avLst/>
          </a:prstGeom>
          <a:noFill/>
        </p:spPr>
        <p:txBody>
          <a:bodyPr wrap="square" rtlCol="0">
            <a:spAutoFit/>
          </a:bodyPr>
          <a:lstStyle/>
          <a:p>
            <a:r>
              <a:rPr lang="en-US" dirty="0" smtClean="0">
                <a:solidFill>
                  <a:srgbClr val="FF0000"/>
                </a:solidFill>
              </a:rPr>
              <a:t>5) Figure out the Constant of Proportionality. </a:t>
            </a:r>
            <a:endParaRPr lang="en-US" dirty="0">
              <a:solidFill>
                <a:srgbClr val="FF0000"/>
              </a:solidFill>
            </a:endParaRPr>
          </a:p>
        </p:txBody>
      </p:sp>
      <p:sp>
        <p:nvSpPr>
          <p:cNvPr id="25" name="TextBox 24"/>
          <p:cNvSpPr txBox="1"/>
          <p:nvPr/>
        </p:nvSpPr>
        <p:spPr>
          <a:xfrm>
            <a:off x="4606212" y="4447125"/>
            <a:ext cx="872355" cy="369332"/>
          </a:xfrm>
          <a:prstGeom prst="rect">
            <a:avLst/>
          </a:prstGeom>
          <a:noFill/>
        </p:spPr>
        <p:txBody>
          <a:bodyPr wrap="none" rtlCol="0">
            <a:spAutoFit/>
          </a:bodyPr>
          <a:lstStyle/>
          <a:p>
            <a:r>
              <a:rPr lang="en-US" dirty="0" smtClean="0"/>
              <a:t>4+3=7</a:t>
            </a:r>
            <a:endParaRPr lang="en-US" dirty="0"/>
          </a:p>
        </p:txBody>
      </p:sp>
      <p:sp>
        <p:nvSpPr>
          <p:cNvPr id="17" name="Oval 16"/>
          <p:cNvSpPr/>
          <p:nvPr/>
        </p:nvSpPr>
        <p:spPr>
          <a:xfrm>
            <a:off x="4647249" y="3701534"/>
            <a:ext cx="311304" cy="33250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5070285" y="4170072"/>
            <a:ext cx="311304" cy="33250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134128" y="4465536"/>
            <a:ext cx="311304" cy="33250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9178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p:cTn id="23" dur="500" fill="hold"/>
                                        <p:tgtEl>
                                          <p:spTgt spid="18"/>
                                        </p:tgtEl>
                                        <p:attrNameLst>
                                          <p:attrName>ppt_w</p:attrName>
                                        </p:attrNameLst>
                                      </p:cBhvr>
                                      <p:tavLst>
                                        <p:tav tm="0">
                                          <p:val>
                                            <p:fltVal val="0"/>
                                          </p:val>
                                        </p:tav>
                                        <p:tav tm="100000">
                                          <p:val>
                                            <p:strVal val="#ppt_w"/>
                                          </p:val>
                                        </p:tav>
                                      </p:tavLst>
                                    </p:anim>
                                    <p:anim calcmode="lin" valueType="num">
                                      <p:cBhvr>
                                        <p:cTn id="24" dur="500" fill="hold"/>
                                        <p:tgtEl>
                                          <p:spTgt spid="18"/>
                                        </p:tgtEl>
                                        <p:attrNameLst>
                                          <p:attrName>ppt_h</p:attrName>
                                        </p:attrNameLst>
                                      </p:cBhvr>
                                      <p:tavLst>
                                        <p:tav tm="0">
                                          <p:val>
                                            <p:fltVal val="0"/>
                                          </p:val>
                                        </p:tav>
                                        <p:tav tm="100000">
                                          <p:val>
                                            <p:strVal val="#ppt_h"/>
                                          </p:val>
                                        </p:tav>
                                      </p:tavLst>
                                    </p:anim>
                                    <p:animEffect transition="in" filter="fade">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up)">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ppt_x"/>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p:cTn id="73" dur="500" fill="hold"/>
                                        <p:tgtEl>
                                          <p:spTgt spid="19"/>
                                        </p:tgtEl>
                                        <p:attrNameLst>
                                          <p:attrName>ppt_w</p:attrName>
                                        </p:attrNameLst>
                                      </p:cBhvr>
                                      <p:tavLst>
                                        <p:tav tm="0">
                                          <p:val>
                                            <p:fltVal val="0"/>
                                          </p:val>
                                        </p:tav>
                                        <p:tav tm="100000">
                                          <p:val>
                                            <p:strVal val="#ppt_w"/>
                                          </p:val>
                                        </p:tav>
                                      </p:tavLst>
                                    </p:anim>
                                    <p:anim calcmode="lin" valueType="num">
                                      <p:cBhvr>
                                        <p:cTn id="74" dur="500" fill="hold"/>
                                        <p:tgtEl>
                                          <p:spTgt spid="19"/>
                                        </p:tgtEl>
                                        <p:attrNameLst>
                                          <p:attrName>ppt_h</p:attrName>
                                        </p:attrNameLst>
                                      </p:cBhvr>
                                      <p:tavLst>
                                        <p:tav tm="0">
                                          <p:val>
                                            <p:fltVal val="0"/>
                                          </p:val>
                                        </p:tav>
                                        <p:tav tm="100000">
                                          <p:val>
                                            <p:strVal val="#ppt_h"/>
                                          </p:val>
                                        </p:tav>
                                      </p:tavLst>
                                    </p:anim>
                                    <p:animEffect transition="in" filter="fade">
                                      <p:cBhvr>
                                        <p:cTn id="75" dur="500"/>
                                        <p:tgtEl>
                                          <p:spTgt spid="19"/>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0"/>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grpId="0" nodeType="click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barn(inVertical)">
                                      <p:cBhvr>
                                        <p:cTn id="84" dur="500"/>
                                        <p:tgtEl>
                                          <p:spTgt spid="24"/>
                                        </p:tgtEl>
                                      </p:cBhvr>
                                    </p:animEffec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6"/>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53" presetClass="entr" presetSubtype="16" fill="hold" grpId="0" nodeType="clickEffect">
                                  <p:stCondLst>
                                    <p:cond delay="0"/>
                                  </p:stCondLst>
                                  <p:childTnLst>
                                    <p:set>
                                      <p:cBhvr>
                                        <p:cTn id="92" dur="1" fill="hold">
                                          <p:stCondLst>
                                            <p:cond delay="0"/>
                                          </p:stCondLst>
                                        </p:cTn>
                                        <p:tgtEl>
                                          <p:spTgt spid="9"/>
                                        </p:tgtEl>
                                        <p:attrNameLst>
                                          <p:attrName>style.visibility</p:attrName>
                                        </p:attrNameLst>
                                      </p:cBhvr>
                                      <p:to>
                                        <p:strVal val="visible"/>
                                      </p:to>
                                    </p:set>
                                    <p:anim calcmode="lin" valueType="num">
                                      <p:cBhvr>
                                        <p:cTn id="93" dur="500" fill="hold"/>
                                        <p:tgtEl>
                                          <p:spTgt spid="9"/>
                                        </p:tgtEl>
                                        <p:attrNameLst>
                                          <p:attrName>ppt_w</p:attrName>
                                        </p:attrNameLst>
                                      </p:cBhvr>
                                      <p:tavLst>
                                        <p:tav tm="0">
                                          <p:val>
                                            <p:fltVal val="0"/>
                                          </p:val>
                                        </p:tav>
                                        <p:tav tm="100000">
                                          <p:val>
                                            <p:strVal val="#ppt_w"/>
                                          </p:val>
                                        </p:tav>
                                      </p:tavLst>
                                    </p:anim>
                                    <p:anim calcmode="lin" valueType="num">
                                      <p:cBhvr>
                                        <p:cTn id="94" dur="500" fill="hold"/>
                                        <p:tgtEl>
                                          <p:spTgt spid="9"/>
                                        </p:tgtEl>
                                        <p:attrNameLst>
                                          <p:attrName>ppt_h</p:attrName>
                                        </p:attrNameLst>
                                      </p:cBhvr>
                                      <p:tavLst>
                                        <p:tav tm="0">
                                          <p:val>
                                            <p:fltVal val="0"/>
                                          </p:val>
                                        </p:tav>
                                        <p:tav tm="100000">
                                          <p:val>
                                            <p:strVal val="#ppt_h"/>
                                          </p:val>
                                        </p:tav>
                                      </p:tavLst>
                                    </p:anim>
                                    <p:animEffect transition="in" filter="fade">
                                      <p:cBhvr>
                                        <p:cTn id="95" dur="500"/>
                                        <p:tgtEl>
                                          <p:spTgt spid="9"/>
                                        </p:tgtEl>
                                      </p:cBhvr>
                                    </p:animEffec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21"/>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22"/>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21" presetClass="entr" presetSubtype="1" fill="hold" grpId="0" nodeType="clickEffect">
                                  <p:stCondLst>
                                    <p:cond delay="0"/>
                                  </p:stCondLst>
                                  <p:childTnLst>
                                    <p:set>
                                      <p:cBhvr>
                                        <p:cTn id="107" dur="1" fill="hold">
                                          <p:stCondLst>
                                            <p:cond delay="0"/>
                                          </p:stCondLst>
                                        </p:cTn>
                                        <p:tgtEl>
                                          <p:spTgt spid="10"/>
                                        </p:tgtEl>
                                        <p:attrNameLst>
                                          <p:attrName>style.visibility</p:attrName>
                                        </p:attrNameLst>
                                      </p:cBhvr>
                                      <p:to>
                                        <p:strVal val="visible"/>
                                      </p:to>
                                    </p:set>
                                    <p:animEffect transition="in" filter="wheel(1)">
                                      <p:cBhvr>
                                        <p:cTn id="108"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P spid="12" grpId="0"/>
      <p:bldP spid="13" grpId="0"/>
      <p:bldP spid="14" grpId="0"/>
      <p:bldP spid="16" grpId="0"/>
      <p:bldP spid="18" grpId="0"/>
      <p:bldP spid="11" grpId="0"/>
      <p:bldP spid="19" grpId="0"/>
      <p:bldP spid="20" grpId="0"/>
      <p:bldP spid="21" grpId="0"/>
      <p:bldP spid="22" grpId="0"/>
      <p:bldP spid="23" grpId="0"/>
      <p:bldP spid="24" grpId="0"/>
      <p:bldP spid="25" grpId="0"/>
      <p:bldP spid="17" grpId="0" animBg="1"/>
      <p:bldP spid="26" grpId="0" animBg="1"/>
      <p:bldP spid="2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Let’s do another like it!</a:t>
            </a:r>
            <a:endParaRPr lang="en-US" dirty="0"/>
          </a:p>
        </p:txBody>
      </p:sp>
      <p:sp>
        <p:nvSpPr>
          <p:cNvPr id="3" name="Content Placeholder 2"/>
          <p:cNvSpPr>
            <a:spLocks noGrp="1"/>
          </p:cNvSpPr>
          <p:nvPr>
            <p:ph sz="quarter" idx="1"/>
          </p:nvPr>
        </p:nvSpPr>
        <p:spPr/>
        <p:txBody>
          <a:bodyPr/>
          <a:lstStyle/>
          <a:p>
            <a:pPr marL="0" indent="0" algn="just">
              <a:buNone/>
            </a:pPr>
            <a:r>
              <a:rPr lang="en-US" sz="2400" dirty="0" smtClean="0"/>
              <a:t>On Saturday morning, Shop and Save had 110 boxes of Zap Snacks on the shelf. 3 out of every 11 boxes contained a prize. How many more boxes did not contain a prize?</a:t>
            </a:r>
            <a:r>
              <a:rPr lang="en-US" sz="2800" dirty="0" smtClean="0"/>
              <a:t> </a:t>
            </a:r>
            <a:r>
              <a:rPr lang="en-US" sz="1200" dirty="0"/>
              <a:t>(www.thinkingblocks.com)</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2625235359"/>
              </p:ext>
            </p:extLst>
          </p:nvPr>
        </p:nvGraphicFramePr>
        <p:xfrm>
          <a:off x="2514600" y="3333204"/>
          <a:ext cx="6096000" cy="1849120"/>
        </p:xfrm>
        <a:graphic>
          <a:graphicData uri="http://schemas.openxmlformats.org/drawingml/2006/table">
            <a:tbl>
              <a:tblPr firstRow="1" bandRow="1">
                <a:tableStyleId>{5C22544A-7EE6-4342-B048-85BDC9FD1C3A}</a:tableStyleId>
              </a:tblPr>
              <a:tblGrid>
                <a:gridCol w="1524000"/>
                <a:gridCol w="1524000"/>
                <a:gridCol w="1524000"/>
                <a:gridCol w="1524000"/>
              </a:tblGrid>
              <a:tr h="324396">
                <a:tc>
                  <a:txBody>
                    <a:bodyPr/>
                    <a:lstStyle/>
                    <a:p>
                      <a:pPr algn="ctr"/>
                      <a:r>
                        <a:rPr lang="en-US" dirty="0" smtClean="0"/>
                        <a:t>Identification</a:t>
                      </a:r>
                      <a:endParaRPr lang="en-US" dirty="0"/>
                    </a:p>
                  </a:txBody>
                  <a:tcPr/>
                </a:tc>
                <a:tc>
                  <a:txBody>
                    <a:bodyPr/>
                    <a:lstStyle/>
                    <a:p>
                      <a:pPr algn="ctr"/>
                      <a:r>
                        <a:rPr lang="en-US" dirty="0" smtClean="0"/>
                        <a:t>Part Info</a:t>
                      </a:r>
                      <a:endParaRPr lang="en-US" dirty="0"/>
                    </a:p>
                  </a:txBody>
                  <a:tcPr/>
                </a:tc>
                <a:tc>
                  <a:txBody>
                    <a:bodyPr/>
                    <a:lstStyle/>
                    <a:p>
                      <a:pPr algn="ctr"/>
                      <a:r>
                        <a:rPr lang="en-US" dirty="0" smtClean="0"/>
                        <a:t>COP</a:t>
                      </a:r>
                      <a:endParaRPr lang="en-US" dirty="0"/>
                    </a:p>
                  </a:txBody>
                  <a:tcPr/>
                </a:tc>
                <a:tc>
                  <a:txBody>
                    <a:bodyPr/>
                    <a:lstStyle/>
                    <a:p>
                      <a:pPr algn="ctr"/>
                      <a:r>
                        <a:rPr lang="en-US" dirty="0" smtClean="0"/>
                        <a:t>Actual #</a:t>
                      </a:r>
                      <a:endParaRPr lang="en-US" dirty="0"/>
                    </a:p>
                  </a:txBody>
                  <a:tcPr/>
                </a:tc>
              </a:tr>
              <a:tr h="370840">
                <a:tc>
                  <a:txBody>
                    <a:bodyPr/>
                    <a:lstStyle/>
                    <a:p>
                      <a:pPr algn="ctr"/>
                      <a:r>
                        <a:rPr lang="en-US" dirty="0" smtClean="0"/>
                        <a:t>Prize</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pPr algn="ctr"/>
                      <a:r>
                        <a:rPr lang="en-US" dirty="0" smtClean="0"/>
                        <a:t>No Prize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pPr algn="ctr"/>
                      <a:r>
                        <a:rPr lang="en-US" dirty="0" smtClean="0"/>
                        <a:t>Total</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Difference</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
        <p:nvSpPr>
          <p:cNvPr id="5" name="TextBox 4"/>
          <p:cNvSpPr txBox="1"/>
          <p:nvPr/>
        </p:nvSpPr>
        <p:spPr>
          <a:xfrm>
            <a:off x="50800" y="3255694"/>
            <a:ext cx="2057400" cy="646331"/>
          </a:xfrm>
          <a:prstGeom prst="rect">
            <a:avLst/>
          </a:prstGeom>
          <a:noFill/>
        </p:spPr>
        <p:txBody>
          <a:bodyPr wrap="square" rtlCol="0">
            <a:spAutoFit/>
          </a:bodyPr>
          <a:lstStyle/>
          <a:p>
            <a:r>
              <a:rPr lang="en-US" dirty="0" smtClean="0"/>
              <a:t>1) Identify what is being compared. </a:t>
            </a:r>
            <a:endParaRPr lang="en-US" dirty="0"/>
          </a:p>
        </p:txBody>
      </p:sp>
      <p:sp>
        <p:nvSpPr>
          <p:cNvPr id="6" name="TextBox 5"/>
          <p:cNvSpPr txBox="1"/>
          <p:nvPr/>
        </p:nvSpPr>
        <p:spPr>
          <a:xfrm>
            <a:off x="70757" y="3849377"/>
            <a:ext cx="2057400" cy="369332"/>
          </a:xfrm>
          <a:prstGeom prst="rect">
            <a:avLst/>
          </a:prstGeom>
          <a:noFill/>
        </p:spPr>
        <p:txBody>
          <a:bodyPr wrap="square" rtlCol="0">
            <a:spAutoFit/>
          </a:bodyPr>
          <a:lstStyle/>
          <a:p>
            <a:r>
              <a:rPr lang="en-US" dirty="0">
                <a:solidFill>
                  <a:srgbClr val="00B050"/>
                </a:solidFill>
              </a:rPr>
              <a:t>2</a:t>
            </a:r>
            <a:r>
              <a:rPr lang="en-US" dirty="0" smtClean="0">
                <a:solidFill>
                  <a:srgbClr val="00B050"/>
                </a:solidFill>
              </a:rPr>
              <a:t>) Assign the ratio. </a:t>
            </a:r>
            <a:endParaRPr lang="en-US" dirty="0">
              <a:solidFill>
                <a:srgbClr val="00B050"/>
              </a:solidFill>
            </a:endParaRPr>
          </a:p>
        </p:txBody>
      </p:sp>
      <p:sp>
        <p:nvSpPr>
          <p:cNvPr id="7" name="TextBox 6"/>
          <p:cNvSpPr txBox="1"/>
          <p:nvPr/>
        </p:nvSpPr>
        <p:spPr>
          <a:xfrm>
            <a:off x="18142" y="5595230"/>
            <a:ext cx="2617839" cy="369332"/>
          </a:xfrm>
          <a:prstGeom prst="rect">
            <a:avLst/>
          </a:prstGeom>
          <a:noFill/>
        </p:spPr>
        <p:txBody>
          <a:bodyPr wrap="square" rtlCol="0">
            <a:spAutoFit/>
          </a:bodyPr>
          <a:lstStyle/>
          <a:p>
            <a:r>
              <a:rPr lang="en-US" dirty="0" smtClean="0">
                <a:solidFill>
                  <a:schemeClr val="bg2">
                    <a:lumMod val="50000"/>
                  </a:schemeClr>
                </a:solidFill>
              </a:rPr>
              <a:t>3) Plug in the last number. </a:t>
            </a:r>
            <a:endParaRPr lang="en-US" dirty="0">
              <a:solidFill>
                <a:schemeClr val="bg2">
                  <a:lumMod val="50000"/>
                </a:schemeClr>
              </a:solidFill>
            </a:endParaRPr>
          </a:p>
        </p:txBody>
      </p:sp>
      <p:sp>
        <p:nvSpPr>
          <p:cNvPr id="9" name="TextBox 8"/>
          <p:cNvSpPr txBox="1"/>
          <p:nvPr/>
        </p:nvSpPr>
        <p:spPr>
          <a:xfrm>
            <a:off x="6924570" y="5179479"/>
            <a:ext cx="2362200" cy="923330"/>
          </a:xfrm>
          <a:prstGeom prst="rect">
            <a:avLst/>
          </a:prstGeom>
          <a:noFill/>
        </p:spPr>
        <p:txBody>
          <a:bodyPr wrap="square" rtlCol="0">
            <a:spAutoFit/>
          </a:bodyPr>
          <a:lstStyle/>
          <a:p>
            <a:r>
              <a:rPr lang="en-US" dirty="0">
                <a:solidFill>
                  <a:srgbClr val="FFC000"/>
                </a:solidFill>
              </a:rPr>
              <a:t>6</a:t>
            </a:r>
            <a:r>
              <a:rPr lang="en-US" dirty="0" smtClean="0">
                <a:solidFill>
                  <a:srgbClr val="FFC000"/>
                </a:solidFill>
              </a:rPr>
              <a:t>) Use the same COP to find the other number you need. </a:t>
            </a:r>
            <a:endParaRPr lang="en-US" dirty="0">
              <a:solidFill>
                <a:srgbClr val="FFC000"/>
              </a:solidFill>
            </a:endParaRPr>
          </a:p>
        </p:txBody>
      </p:sp>
      <p:sp>
        <p:nvSpPr>
          <p:cNvPr id="10" name="TextBox 9"/>
          <p:cNvSpPr txBox="1"/>
          <p:nvPr/>
        </p:nvSpPr>
        <p:spPr>
          <a:xfrm>
            <a:off x="2492275" y="2730094"/>
            <a:ext cx="5676713" cy="461665"/>
          </a:xfrm>
          <a:prstGeom prst="rect">
            <a:avLst/>
          </a:prstGeom>
          <a:noFill/>
        </p:spPr>
        <p:txBody>
          <a:bodyPr wrap="square" rtlCol="0">
            <a:spAutoFit/>
          </a:bodyPr>
          <a:lstStyle/>
          <a:p>
            <a:r>
              <a:rPr lang="en-US" sz="2400" b="1" dirty="0" smtClean="0">
                <a:solidFill>
                  <a:srgbClr val="FFC000"/>
                </a:solidFill>
              </a:rPr>
              <a:t>     50 more boxes did not contain a prize!</a:t>
            </a:r>
            <a:endParaRPr lang="en-US" sz="2400" b="1" dirty="0">
              <a:solidFill>
                <a:srgbClr val="FFC000"/>
              </a:solidFill>
            </a:endParaRPr>
          </a:p>
        </p:txBody>
      </p:sp>
      <p:sp>
        <p:nvSpPr>
          <p:cNvPr id="12" name="TextBox 11"/>
          <p:cNvSpPr txBox="1"/>
          <p:nvPr/>
        </p:nvSpPr>
        <p:spPr>
          <a:xfrm>
            <a:off x="4647249" y="3701534"/>
            <a:ext cx="311304" cy="369332"/>
          </a:xfrm>
          <a:prstGeom prst="rect">
            <a:avLst/>
          </a:prstGeom>
          <a:noFill/>
        </p:spPr>
        <p:txBody>
          <a:bodyPr wrap="none" rtlCol="0">
            <a:spAutoFit/>
          </a:bodyPr>
          <a:lstStyle/>
          <a:p>
            <a:r>
              <a:rPr lang="en-US" dirty="0">
                <a:solidFill>
                  <a:srgbClr val="00B050"/>
                </a:solidFill>
              </a:rPr>
              <a:t>3</a:t>
            </a:r>
            <a:endParaRPr lang="en-US" dirty="0">
              <a:solidFill>
                <a:srgbClr val="00B050"/>
              </a:solidFill>
            </a:endParaRPr>
          </a:p>
        </p:txBody>
      </p:sp>
      <p:sp>
        <p:nvSpPr>
          <p:cNvPr id="13" name="TextBox 12"/>
          <p:cNvSpPr txBox="1"/>
          <p:nvPr/>
        </p:nvSpPr>
        <p:spPr>
          <a:xfrm>
            <a:off x="7604411" y="4446296"/>
            <a:ext cx="564578" cy="369332"/>
          </a:xfrm>
          <a:prstGeom prst="rect">
            <a:avLst/>
          </a:prstGeom>
          <a:noFill/>
        </p:spPr>
        <p:txBody>
          <a:bodyPr wrap="none" rtlCol="0">
            <a:spAutoFit/>
          </a:bodyPr>
          <a:lstStyle/>
          <a:p>
            <a:r>
              <a:rPr lang="en-US" dirty="0" smtClean="0">
                <a:solidFill>
                  <a:schemeClr val="bg2">
                    <a:lumMod val="50000"/>
                  </a:schemeClr>
                </a:solidFill>
              </a:rPr>
              <a:t>110</a:t>
            </a:r>
            <a:endParaRPr lang="en-US" dirty="0">
              <a:solidFill>
                <a:schemeClr val="bg2">
                  <a:lumMod val="50000"/>
                </a:schemeClr>
              </a:solidFill>
            </a:endParaRPr>
          </a:p>
        </p:txBody>
      </p:sp>
      <p:sp>
        <p:nvSpPr>
          <p:cNvPr id="14" name="TextBox 13"/>
          <p:cNvSpPr txBox="1"/>
          <p:nvPr/>
        </p:nvSpPr>
        <p:spPr>
          <a:xfrm>
            <a:off x="4134128" y="4447125"/>
            <a:ext cx="437940" cy="369332"/>
          </a:xfrm>
          <a:prstGeom prst="rect">
            <a:avLst/>
          </a:prstGeom>
          <a:noFill/>
        </p:spPr>
        <p:txBody>
          <a:bodyPr wrap="none" rtlCol="0">
            <a:spAutoFit/>
          </a:bodyPr>
          <a:lstStyle/>
          <a:p>
            <a:r>
              <a:rPr lang="en-US" dirty="0" smtClean="0">
                <a:solidFill>
                  <a:srgbClr val="00B050"/>
                </a:solidFill>
              </a:rPr>
              <a:t>11</a:t>
            </a:r>
            <a:endParaRPr lang="en-US" dirty="0">
              <a:solidFill>
                <a:srgbClr val="00B050"/>
              </a:solidFill>
            </a:endParaRPr>
          </a:p>
        </p:txBody>
      </p:sp>
      <p:sp>
        <p:nvSpPr>
          <p:cNvPr id="16" name="TextBox 15"/>
          <p:cNvSpPr txBox="1"/>
          <p:nvPr/>
        </p:nvSpPr>
        <p:spPr>
          <a:xfrm>
            <a:off x="6025766" y="4446296"/>
            <a:ext cx="553357" cy="369332"/>
          </a:xfrm>
          <a:prstGeom prst="rect">
            <a:avLst/>
          </a:prstGeom>
          <a:noFill/>
        </p:spPr>
        <p:txBody>
          <a:bodyPr wrap="none" rtlCol="0">
            <a:spAutoFit/>
          </a:bodyPr>
          <a:lstStyle/>
          <a:p>
            <a:r>
              <a:rPr lang="en-US" dirty="0" smtClean="0">
                <a:solidFill>
                  <a:srgbClr val="FF0000"/>
                </a:solidFill>
              </a:rPr>
              <a:t>x10</a:t>
            </a:r>
            <a:endParaRPr lang="en-US" dirty="0">
              <a:solidFill>
                <a:srgbClr val="FF0000"/>
              </a:solidFill>
            </a:endParaRPr>
          </a:p>
        </p:txBody>
      </p:sp>
      <p:sp>
        <p:nvSpPr>
          <p:cNvPr id="18" name="TextBox 17"/>
          <p:cNvSpPr txBox="1"/>
          <p:nvPr/>
        </p:nvSpPr>
        <p:spPr>
          <a:xfrm>
            <a:off x="0" y="4170072"/>
            <a:ext cx="2632788" cy="1477328"/>
          </a:xfrm>
          <a:prstGeom prst="rect">
            <a:avLst/>
          </a:prstGeom>
          <a:noFill/>
        </p:spPr>
        <p:txBody>
          <a:bodyPr wrap="square" rtlCol="0">
            <a:spAutoFit/>
          </a:bodyPr>
          <a:lstStyle/>
          <a:p>
            <a:r>
              <a:rPr lang="en-US" i="1" dirty="0" smtClean="0">
                <a:solidFill>
                  <a:srgbClr val="7030A0"/>
                </a:solidFill>
              </a:rPr>
              <a:t>*Notice the ratio says ‘out of every.’ This means the ratio given is part to whole! Be careful to place your numbers in the correct row! </a:t>
            </a:r>
            <a:endParaRPr lang="en-US" dirty="0">
              <a:solidFill>
                <a:srgbClr val="FFC000"/>
              </a:solidFill>
            </a:endParaRPr>
          </a:p>
        </p:txBody>
      </p:sp>
      <p:sp>
        <p:nvSpPr>
          <p:cNvPr id="11" name="TextBox 10"/>
          <p:cNvSpPr txBox="1"/>
          <p:nvPr/>
        </p:nvSpPr>
        <p:spPr>
          <a:xfrm>
            <a:off x="50799" y="5969000"/>
            <a:ext cx="8904263" cy="923330"/>
          </a:xfrm>
          <a:prstGeom prst="rect">
            <a:avLst/>
          </a:prstGeom>
          <a:noFill/>
        </p:spPr>
        <p:txBody>
          <a:bodyPr wrap="square" rtlCol="0">
            <a:spAutoFit/>
          </a:bodyPr>
          <a:lstStyle/>
          <a:p>
            <a:r>
              <a:rPr lang="en-US" dirty="0" smtClean="0"/>
              <a:t>*</a:t>
            </a:r>
            <a:r>
              <a:rPr lang="en-US" i="1" dirty="0" smtClean="0"/>
              <a:t>How many more means subtract, so we need to use the Difference Row. However, we do not have both parts to find the difference. So we subtract the part given from the total parts 11 – 3 = 8. Remember the parts come together to make the total (3 + 8 = 11)! </a:t>
            </a:r>
            <a:endParaRPr lang="en-US" i="1" dirty="0"/>
          </a:p>
        </p:txBody>
      </p:sp>
      <p:sp>
        <p:nvSpPr>
          <p:cNvPr id="19" name="TextBox 18"/>
          <p:cNvSpPr txBox="1"/>
          <p:nvPr/>
        </p:nvSpPr>
        <p:spPr>
          <a:xfrm>
            <a:off x="2779692" y="5255955"/>
            <a:ext cx="2123970" cy="369332"/>
          </a:xfrm>
          <a:prstGeom prst="rect">
            <a:avLst/>
          </a:prstGeom>
          <a:noFill/>
        </p:spPr>
        <p:txBody>
          <a:bodyPr wrap="square" rtlCol="0">
            <a:spAutoFit/>
          </a:bodyPr>
          <a:lstStyle/>
          <a:p>
            <a:r>
              <a:rPr lang="en-US" dirty="0" smtClean="0">
                <a:solidFill>
                  <a:srgbClr val="00B0F0"/>
                </a:solidFill>
              </a:rPr>
              <a:t>4) Subtract the parts.</a:t>
            </a:r>
            <a:endParaRPr lang="en-US" dirty="0">
              <a:solidFill>
                <a:srgbClr val="00B0F0"/>
              </a:solidFill>
            </a:endParaRPr>
          </a:p>
        </p:txBody>
      </p:sp>
      <p:sp>
        <p:nvSpPr>
          <p:cNvPr id="20" name="TextBox 19"/>
          <p:cNvSpPr txBox="1"/>
          <p:nvPr/>
        </p:nvSpPr>
        <p:spPr>
          <a:xfrm>
            <a:off x="4289780" y="4799404"/>
            <a:ext cx="1026243" cy="369332"/>
          </a:xfrm>
          <a:prstGeom prst="rect">
            <a:avLst/>
          </a:prstGeom>
          <a:noFill/>
        </p:spPr>
        <p:txBody>
          <a:bodyPr wrap="none" rtlCol="0">
            <a:spAutoFit/>
          </a:bodyPr>
          <a:lstStyle/>
          <a:p>
            <a:r>
              <a:rPr lang="en-US" dirty="0">
                <a:solidFill>
                  <a:srgbClr val="00B050"/>
                </a:solidFill>
              </a:rPr>
              <a:t>8</a:t>
            </a:r>
            <a:r>
              <a:rPr lang="en-US" dirty="0" smtClean="0">
                <a:solidFill>
                  <a:srgbClr val="00B0F0"/>
                </a:solidFill>
              </a:rPr>
              <a:t> – </a:t>
            </a:r>
            <a:r>
              <a:rPr lang="en-US" dirty="0" smtClean="0">
                <a:solidFill>
                  <a:srgbClr val="00B050"/>
                </a:solidFill>
              </a:rPr>
              <a:t>3</a:t>
            </a:r>
            <a:r>
              <a:rPr lang="en-US" dirty="0" smtClean="0">
                <a:solidFill>
                  <a:srgbClr val="00B0F0"/>
                </a:solidFill>
              </a:rPr>
              <a:t>= 5</a:t>
            </a:r>
            <a:endParaRPr lang="en-US" dirty="0">
              <a:solidFill>
                <a:srgbClr val="00B0F0"/>
              </a:solidFill>
            </a:endParaRPr>
          </a:p>
        </p:txBody>
      </p:sp>
      <p:sp>
        <p:nvSpPr>
          <p:cNvPr id="21" name="TextBox 20"/>
          <p:cNvSpPr txBox="1"/>
          <p:nvPr/>
        </p:nvSpPr>
        <p:spPr>
          <a:xfrm>
            <a:off x="6033174" y="4783179"/>
            <a:ext cx="553357" cy="369332"/>
          </a:xfrm>
          <a:prstGeom prst="rect">
            <a:avLst/>
          </a:prstGeom>
          <a:noFill/>
        </p:spPr>
        <p:txBody>
          <a:bodyPr wrap="none" rtlCol="0">
            <a:spAutoFit/>
          </a:bodyPr>
          <a:lstStyle/>
          <a:p>
            <a:r>
              <a:rPr lang="en-US" dirty="0" smtClean="0">
                <a:solidFill>
                  <a:srgbClr val="FFC000"/>
                </a:solidFill>
              </a:rPr>
              <a:t>x10</a:t>
            </a:r>
            <a:endParaRPr lang="en-US" dirty="0">
              <a:solidFill>
                <a:srgbClr val="FFC000"/>
              </a:solidFill>
            </a:endParaRPr>
          </a:p>
        </p:txBody>
      </p:sp>
      <p:sp>
        <p:nvSpPr>
          <p:cNvPr id="22" name="TextBox 21"/>
          <p:cNvSpPr txBox="1"/>
          <p:nvPr/>
        </p:nvSpPr>
        <p:spPr>
          <a:xfrm>
            <a:off x="7667730" y="4798045"/>
            <a:ext cx="437940" cy="369332"/>
          </a:xfrm>
          <a:prstGeom prst="rect">
            <a:avLst/>
          </a:prstGeom>
          <a:noFill/>
        </p:spPr>
        <p:txBody>
          <a:bodyPr wrap="none" rtlCol="0">
            <a:spAutoFit/>
          </a:bodyPr>
          <a:lstStyle/>
          <a:p>
            <a:r>
              <a:rPr lang="en-US" dirty="0" smtClean="0">
                <a:solidFill>
                  <a:srgbClr val="FFC000"/>
                </a:solidFill>
              </a:rPr>
              <a:t>50</a:t>
            </a:r>
            <a:endParaRPr lang="en-US" dirty="0">
              <a:solidFill>
                <a:srgbClr val="FFC000"/>
              </a:solidFill>
            </a:endParaRPr>
          </a:p>
        </p:txBody>
      </p:sp>
      <p:sp>
        <p:nvSpPr>
          <p:cNvPr id="23" name="TextBox 22"/>
          <p:cNvSpPr txBox="1"/>
          <p:nvPr/>
        </p:nvSpPr>
        <p:spPr>
          <a:xfrm>
            <a:off x="4278037" y="4119632"/>
            <a:ext cx="1152880" cy="369332"/>
          </a:xfrm>
          <a:prstGeom prst="rect">
            <a:avLst/>
          </a:prstGeom>
          <a:noFill/>
        </p:spPr>
        <p:txBody>
          <a:bodyPr wrap="none" rtlCol="0">
            <a:spAutoFit/>
          </a:bodyPr>
          <a:lstStyle/>
          <a:p>
            <a:r>
              <a:rPr lang="en-US" dirty="0" smtClean="0">
                <a:solidFill>
                  <a:srgbClr val="00B050"/>
                </a:solidFill>
              </a:rPr>
              <a:t>11</a:t>
            </a:r>
            <a:r>
              <a:rPr lang="en-US" dirty="0" smtClean="0"/>
              <a:t> – </a:t>
            </a:r>
            <a:r>
              <a:rPr lang="en-US" dirty="0">
                <a:solidFill>
                  <a:srgbClr val="00B050"/>
                </a:solidFill>
              </a:rPr>
              <a:t>3</a:t>
            </a:r>
            <a:r>
              <a:rPr lang="en-US" dirty="0" smtClean="0"/>
              <a:t> =8</a:t>
            </a:r>
            <a:endParaRPr lang="en-US" dirty="0"/>
          </a:p>
        </p:txBody>
      </p:sp>
      <p:sp>
        <p:nvSpPr>
          <p:cNvPr id="24" name="TextBox 23"/>
          <p:cNvSpPr txBox="1"/>
          <p:nvPr/>
        </p:nvSpPr>
        <p:spPr>
          <a:xfrm>
            <a:off x="2779692" y="5641144"/>
            <a:ext cx="4374362" cy="369332"/>
          </a:xfrm>
          <a:prstGeom prst="rect">
            <a:avLst/>
          </a:prstGeom>
          <a:noFill/>
        </p:spPr>
        <p:txBody>
          <a:bodyPr wrap="square" rtlCol="0">
            <a:spAutoFit/>
          </a:bodyPr>
          <a:lstStyle/>
          <a:p>
            <a:r>
              <a:rPr lang="en-US" dirty="0" smtClean="0">
                <a:solidFill>
                  <a:srgbClr val="FF0000"/>
                </a:solidFill>
              </a:rPr>
              <a:t>5) Figure out the Constant of Proportionality. </a:t>
            </a:r>
            <a:endParaRPr lang="en-US" dirty="0">
              <a:solidFill>
                <a:srgbClr val="FF0000"/>
              </a:solidFill>
            </a:endParaRPr>
          </a:p>
        </p:txBody>
      </p:sp>
      <p:sp>
        <p:nvSpPr>
          <p:cNvPr id="25" name="TextBox 24"/>
          <p:cNvSpPr txBox="1"/>
          <p:nvPr/>
        </p:nvSpPr>
        <p:spPr>
          <a:xfrm>
            <a:off x="4606212" y="4447125"/>
            <a:ext cx="998991" cy="369332"/>
          </a:xfrm>
          <a:prstGeom prst="rect">
            <a:avLst/>
          </a:prstGeom>
          <a:noFill/>
        </p:spPr>
        <p:txBody>
          <a:bodyPr wrap="none" rtlCol="0">
            <a:spAutoFit/>
          </a:bodyPr>
          <a:lstStyle/>
          <a:p>
            <a:r>
              <a:rPr lang="en-US" dirty="0" smtClean="0"/>
              <a:t>8+3=11</a:t>
            </a:r>
            <a:endParaRPr lang="en-US" dirty="0"/>
          </a:p>
        </p:txBody>
      </p:sp>
      <p:sp>
        <p:nvSpPr>
          <p:cNvPr id="17" name="Oval 16"/>
          <p:cNvSpPr/>
          <p:nvPr/>
        </p:nvSpPr>
        <p:spPr>
          <a:xfrm>
            <a:off x="4647249" y="3701534"/>
            <a:ext cx="311304" cy="33250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5070285" y="4170072"/>
            <a:ext cx="311304" cy="33250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134128" y="4465536"/>
            <a:ext cx="311304" cy="33250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6088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p:cTn id="23" dur="500" fill="hold"/>
                                        <p:tgtEl>
                                          <p:spTgt spid="18"/>
                                        </p:tgtEl>
                                        <p:attrNameLst>
                                          <p:attrName>ppt_w</p:attrName>
                                        </p:attrNameLst>
                                      </p:cBhvr>
                                      <p:tavLst>
                                        <p:tav tm="0">
                                          <p:val>
                                            <p:fltVal val="0"/>
                                          </p:val>
                                        </p:tav>
                                        <p:tav tm="100000">
                                          <p:val>
                                            <p:strVal val="#ppt_w"/>
                                          </p:val>
                                        </p:tav>
                                      </p:tavLst>
                                    </p:anim>
                                    <p:anim calcmode="lin" valueType="num">
                                      <p:cBhvr>
                                        <p:cTn id="24" dur="500" fill="hold"/>
                                        <p:tgtEl>
                                          <p:spTgt spid="18"/>
                                        </p:tgtEl>
                                        <p:attrNameLst>
                                          <p:attrName>ppt_h</p:attrName>
                                        </p:attrNameLst>
                                      </p:cBhvr>
                                      <p:tavLst>
                                        <p:tav tm="0">
                                          <p:val>
                                            <p:fltVal val="0"/>
                                          </p:val>
                                        </p:tav>
                                        <p:tav tm="100000">
                                          <p:val>
                                            <p:strVal val="#ppt_h"/>
                                          </p:val>
                                        </p:tav>
                                      </p:tavLst>
                                    </p:anim>
                                    <p:animEffect transition="in" filter="fade">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up)">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ppt_x"/>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p:cTn id="73" dur="500" fill="hold"/>
                                        <p:tgtEl>
                                          <p:spTgt spid="19"/>
                                        </p:tgtEl>
                                        <p:attrNameLst>
                                          <p:attrName>ppt_w</p:attrName>
                                        </p:attrNameLst>
                                      </p:cBhvr>
                                      <p:tavLst>
                                        <p:tav tm="0">
                                          <p:val>
                                            <p:fltVal val="0"/>
                                          </p:val>
                                        </p:tav>
                                        <p:tav tm="100000">
                                          <p:val>
                                            <p:strVal val="#ppt_w"/>
                                          </p:val>
                                        </p:tav>
                                      </p:tavLst>
                                    </p:anim>
                                    <p:anim calcmode="lin" valueType="num">
                                      <p:cBhvr>
                                        <p:cTn id="74" dur="500" fill="hold"/>
                                        <p:tgtEl>
                                          <p:spTgt spid="19"/>
                                        </p:tgtEl>
                                        <p:attrNameLst>
                                          <p:attrName>ppt_h</p:attrName>
                                        </p:attrNameLst>
                                      </p:cBhvr>
                                      <p:tavLst>
                                        <p:tav tm="0">
                                          <p:val>
                                            <p:fltVal val="0"/>
                                          </p:val>
                                        </p:tav>
                                        <p:tav tm="100000">
                                          <p:val>
                                            <p:strVal val="#ppt_h"/>
                                          </p:val>
                                        </p:tav>
                                      </p:tavLst>
                                    </p:anim>
                                    <p:animEffect transition="in" filter="fade">
                                      <p:cBhvr>
                                        <p:cTn id="75" dur="500"/>
                                        <p:tgtEl>
                                          <p:spTgt spid="19"/>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0"/>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grpId="0" nodeType="click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barn(inVertical)">
                                      <p:cBhvr>
                                        <p:cTn id="84" dur="500"/>
                                        <p:tgtEl>
                                          <p:spTgt spid="24"/>
                                        </p:tgtEl>
                                      </p:cBhvr>
                                    </p:animEffec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6"/>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53" presetClass="entr" presetSubtype="16" fill="hold" grpId="0" nodeType="clickEffect">
                                  <p:stCondLst>
                                    <p:cond delay="0"/>
                                  </p:stCondLst>
                                  <p:childTnLst>
                                    <p:set>
                                      <p:cBhvr>
                                        <p:cTn id="92" dur="1" fill="hold">
                                          <p:stCondLst>
                                            <p:cond delay="0"/>
                                          </p:stCondLst>
                                        </p:cTn>
                                        <p:tgtEl>
                                          <p:spTgt spid="9"/>
                                        </p:tgtEl>
                                        <p:attrNameLst>
                                          <p:attrName>style.visibility</p:attrName>
                                        </p:attrNameLst>
                                      </p:cBhvr>
                                      <p:to>
                                        <p:strVal val="visible"/>
                                      </p:to>
                                    </p:set>
                                    <p:anim calcmode="lin" valueType="num">
                                      <p:cBhvr>
                                        <p:cTn id="93" dur="500" fill="hold"/>
                                        <p:tgtEl>
                                          <p:spTgt spid="9"/>
                                        </p:tgtEl>
                                        <p:attrNameLst>
                                          <p:attrName>ppt_w</p:attrName>
                                        </p:attrNameLst>
                                      </p:cBhvr>
                                      <p:tavLst>
                                        <p:tav tm="0">
                                          <p:val>
                                            <p:fltVal val="0"/>
                                          </p:val>
                                        </p:tav>
                                        <p:tav tm="100000">
                                          <p:val>
                                            <p:strVal val="#ppt_w"/>
                                          </p:val>
                                        </p:tav>
                                      </p:tavLst>
                                    </p:anim>
                                    <p:anim calcmode="lin" valueType="num">
                                      <p:cBhvr>
                                        <p:cTn id="94" dur="500" fill="hold"/>
                                        <p:tgtEl>
                                          <p:spTgt spid="9"/>
                                        </p:tgtEl>
                                        <p:attrNameLst>
                                          <p:attrName>ppt_h</p:attrName>
                                        </p:attrNameLst>
                                      </p:cBhvr>
                                      <p:tavLst>
                                        <p:tav tm="0">
                                          <p:val>
                                            <p:fltVal val="0"/>
                                          </p:val>
                                        </p:tav>
                                        <p:tav tm="100000">
                                          <p:val>
                                            <p:strVal val="#ppt_h"/>
                                          </p:val>
                                        </p:tav>
                                      </p:tavLst>
                                    </p:anim>
                                    <p:animEffect transition="in" filter="fade">
                                      <p:cBhvr>
                                        <p:cTn id="95" dur="500"/>
                                        <p:tgtEl>
                                          <p:spTgt spid="9"/>
                                        </p:tgtEl>
                                      </p:cBhvr>
                                    </p:animEffec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21"/>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22"/>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21" presetClass="entr" presetSubtype="1" fill="hold" grpId="0" nodeType="clickEffect">
                                  <p:stCondLst>
                                    <p:cond delay="0"/>
                                  </p:stCondLst>
                                  <p:childTnLst>
                                    <p:set>
                                      <p:cBhvr>
                                        <p:cTn id="107" dur="1" fill="hold">
                                          <p:stCondLst>
                                            <p:cond delay="0"/>
                                          </p:stCondLst>
                                        </p:cTn>
                                        <p:tgtEl>
                                          <p:spTgt spid="10"/>
                                        </p:tgtEl>
                                        <p:attrNameLst>
                                          <p:attrName>style.visibility</p:attrName>
                                        </p:attrNameLst>
                                      </p:cBhvr>
                                      <p:to>
                                        <p:strVal val="visible"/>
                                      </p:to>
                                    </p:set>
                                    <p:animEffect transition="in" filter="wheel(1)">
                                      <p:cBhvr>
                                        <p:cTn id="108"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P spid="12" grpId="0"/>
      <p:bldP spid="13" grpId="0"/>
      <p:bldP spid="14" grpId="0"/>
      <p:bldP spid="16" grpId="0"/>
      <p:bldP spid="18" grpId="0"/>
      <p:bldP spid="11" grpId="0"/>
      <p:bldP spid="19" grpId="0"/>
      <p:bldP spid="20" grpId="0"/>
      <p:bldP spid="21" grpId="0"/>
      <p:bldP spid="22" grpId="0"/>
      <p:bldP spid="23" grpId="0"/>
      <p:bldP spid="24" grpId="0"/>
      <p:bldP spid="25" grpId="0"/>
      <p:bldP spid="17" grpId="0" animBg="1"/>
      <p:bldP spid="26" grpId="0" animBg="1"/>
      <p:bldP spid="2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815404" flipH="1">
            <a:off x="7071387" y="2505075"/>
            <a:ext cx="2466975"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Whew! Is that it?</a:t>
            </a:r>
            <a:endParaRPr lang="en-US" dirty="0"/>
          </a:p>
        </p:txBody>
      </p:sp>
      <p:sp>
        <p:nvSpPr>
          <p:cNvPr id="3" name="Content Placeholder 2"/>
          <p:cNvSpPr>
            <a:spLocks noGrp="1"/>
          </p:cNvSpPr>
          <p:nvPr>
            <p:ph sz="quarter" idx="1"/>
          </p:nvPr>
        </p:nvSpPr>
        <p:spPr>
          <a:xfrm>
            <a:off x="612648" y="1600200"/>
            <a:ext cx="7083552" cy="4495800"/>
          </a:xfrm>
        </p:spPr>
        <p:txBody>
          <a:bodyPr>
            <a:normAutofit fontScale="92500"/>
          </a:bodyPr>
          <a:lstStyle/>
          <a:p>
            <a:pPr marL="0" indent="0" algn="ctr">
              <a:buNone/>
            </a:pPr>
            <a:r>
              <a:rPr lang="en-US" dirty="0" smtClean="0"/>
              <a:t>You just completed four types of word problems. </a:t>
            </a:r>
          </a:p>
          <a:p>
            <a:pPr marL="0" indent="0" algn="ctr">
              <a:buNone/>
            </a:pPr>
            <a:endParaRPr lang="en-US" dirty="0" smtClean="0"/>
          </a:p>
          <a:p>
            <a:pPr marL="0" indent="0" algn="ctr">
              <a:buNone/>
            </a:pPr>
            <a:r>
              <a:rPr lang="en-US" dirty="0" smtClean="0"/>
              <a:t>The only thing that made the problems different were the </a:t>
            </a:r>
            <a:r>
              <a:rPr lang="en-US" b="1" i="1" dirty="0" smtClean="0">
                <a:solidFill>
                  <a:srgbClr val="FFC000"/>
                </a:solidFill>
              </a:rPr>
              <a:t>key words</a:t>
            </a:r>
            <a:r>
              <a:rPr lang="en-US" dirty="0" smtClean="0"/>
              <a:t>!</a:t>
            </a:r>
            <a:endParaRPr lang="en-US" dirty="0"/>
          </a:p>
          <a:p>
            <a:pPr marL="0" indent="0" algn="ctr">
              <a:buNone/>
            </a:pPr>
            <a:r>
              <a:rPr lang="en-US" dirty="0" smtClean="0"/>
              <a:t>Please practice finding all of the key words first! </a:t>
            </a:r>
          </a:p>
          <a:p>
            <a:pPr marL="0" indent="0" algn="ctr">
              <a:buNone/>
            </a:pPr>
            <a:r>
              <a:rPr lang="en-US" dirty="0" smtClean="0"/>
              <a:t>Then practice putting your numbers in the correct row in your chart!</a:t>
            </a:r>
          </a:p>
          <a:p>
            <a:pPr marL="0" indent="0" algn="ctr">
              <a:buNone/>
            </a:pPr>
            <a:r>
              <a:rPr lang="en-US" dirty="0" smtClean="0"/>
              <a:t>After that, the math will be </a:t>
            </a:r>
          </a:p>
          <a:p>
            <a:pPr marL="0" indent="0" algn="ctr">
              <a:buNone/>
            </a:pPr>
            <a:r>
              <a:rPr lang="en-US" i="1" dirty="0" smtClean="0">
                <a:solidFill>
                  <a:srgbClr val="FFFF00"/>
                </a:solidFill>
              </a:rPr>
              <a:t>“easy </a:t>
            </a:r>
            <a:r>
              <a:rPr lang="en-US" i="1" dirty="0" err="1" smtClean="0">
                <a:solidFill>
                  <a:srgbClr val="FFFF00"/>
                </a:solidFill>
              </a:rPr>
              <a:t>peazy</a:t>
            </a:r>
            <a:r>
              <a:rPr lang="en-US" i="1" dirty="0" smtClean="0">
                <a:solidFill>
                  <a:srgbClr val="FFFF00"/>
                </a:solidFill>
              </a:rPr>
              <a:t> lemon </a:t>
            </a:r>
            <a:r>
              <a:rPr lang="en-US" i="1" dirty="0" err="1" smtClean="0">
                <a:solidFill>
                  <a:srgbClr val="FFFF00"/>
                </a:solidFill>
              </a:rPr>
              <a:t>squeezy</a:t>
            </a:r>
            <a:r>
              <a:rPr lang="en-US" i="1" dirty="0" smtClean="0">
                <a:solidFill>
                  <a:srgbClr val="FFFF00"/>
                </a:solidFill>
              </a:rPr>
              <a:t>!”</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5791200"/>
            <a:ext cx="1663354" cy="1319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530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Ratios continued…</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quarter" idx="1"/>
              </p:nvPr>
            </p:nvSpPr>
            <p:spPr/>
            <p:txBody>
              <a:bodyPr>
                <a:normAutofit fontScale="77500" lnSpcReduction="20000"/>
              </a:bodyPr>
              <a:lstStyle/>
              <a:p>
                <a:pPr marL="0" indent="0" algn="ctr">
                  <a:buNone/>
                </a:pPr>
                <a:r>
                  <a:rPr lang="en-US" dirty="0" smtClean="0"/>
                  <a:t>In order to make a comparison using ratios, the original amount needs to be divided into equal parts (pieces/groups) and a comparison is made using the parts. </a:t>
                </a:r>
              </a:p>
              <a:p>
                <a:pPr marL="0" indent="0" algn="ctr">
                  <a:buNone/>
                </a:pPr>
                <a:endParaRPr lang="en-US" dirty="0" smtClean="0"/>
              </a:p>
              <a:p>
                <a:pPr marL="0" indent="0" algn="ctr">
                  <a:buNone/>
                </a:pPr>
                <a:r>
                  <a:rPr lang="en-US" dirty="0" smtClean="0">
                    <a:solidFill>
                      <a:srgbClr val="FFC000"/>
                    </a:solidFill>
                  </a:rPr>
                  <a:t>There are three ways to write a ratio.</a:t>
                </a:r>
              </a:p>
              <a:p>
                <a:pPr marL="0" indent="0" algn="ctr">
                  <a:buNone/>
                </a:pPr>
                <a:r>
                  <a:rPr lang="en-US" sz="2200" dirty="0" smtClean="0">
                    <a:solidFill>
                      <a:srgbClr val="FFC000"/>
                    </a:solidFill>
                  </a:rPr>
                  <a:t>3 : 5</a:t>
                </a:r>
              </a:p>
              <a:p>
                <a:pPr marL="0" indent="0" algn="ctr">
                  <a:buNone/>
                </a:pPr>
                <a:r>
                  <a:rPr lang="en-US" sz="2200" dirty="0" smtClean="0">
                    <a:solidFill>
                      <a:srgbClr val="FFC000"/>
                    </a:solidFill>
                  </a:rPr>
                  <a:t>3 to 5</a:t>
                </a:r>
              </a:p>
              <a:p>
                <a:pPr marL="0" indent="0" algn="ctr">
                  <a:buNone/>
                </a:pPr>
                <a14:m>
                  <m:oMathPara xmlns:m="http://schemas.openxmlformats.org/officeDocument/2006/math">
                    <m:oMathParaPr>
                      <m:jc m:val="centerGroup"/>
                    </m:oMathParaPr>
                    <m:oMath xmlns:m="http://schemas.openxmlformats.org/officeDocument/2006/math">
                      <m:f>
                        <m:fPr>
                          <m:ctrlPr>
                            <a:rPr lang="en-US" sz="2200" i="1" smtClean="0">
                              <a:solidFill>
                                <a:srgbClr val="FFC000"/>
                              </a:solidFill>
                              <a:latin typeface="Cambria Math"/>
                            </a:rPr>
                          </m:ctrlPr>
                        </m:fPr>
                        <m:num>
                          <m:r>
                            <a:rPr lang="en-US" sz="2200" b="0" i="1" smtClean="0">
                              <a:solidFill>
                                <a:srgbClr val="FFC000"/>
                              </a:solidFill>
                              <a:latin typeface="Cambria Math"/>
                            </a:rPr>
                            <m:t>3</m:t>
                          </m:r>
                        </m:num>
                        <m:den>
                          <m:r>
                            <a:rPr lang="en-US" sz="2200" b="0" i="1" smtClean="0">
                              <a:solidFill>
                                <a:srgbClr val="FFC000"/>
                              </a:solidFill>
                              <a:latin typeface="Cambria Math"/>
                            </a:rPr>
                            <m:t>5</m:t>
                          </m:r>
                        </m:den>
                      </m:f>
                    </m:oMath>
                  </m:oMathPara>
                </a14:m>
                <a:endParaRPr lang="en-US" sz="2200" dirty="0" smtClean="0">
                  <a:solidFill>
                    <a:srgbClr val="FFC000"/>
                  </a:solidFill>
                </a:endParaRPr>
              </a:p>
              <a:p>
                <a:pPr marL="0" indent="0" algn="ctr">
                  <a:buNone/>
                </a:pPr>
                <a:endParaRPr lang="en-US" dirty="0" smtClean="0"/>
              </a:p>
              <a:p>
                <a:pPr marL="0" indent="0" algn="ctr">
                  <a:buNone/>
                </a:pPr>
                <a:r>
                  <a:rPr lang="en-US" dirty="0" smtClean="0">
                    <a:solidFill>
                      <a:srgbClr val="92D050"/>
                    </a:solidFill>
                  </a:rPr>
                  <a:t>Two main types of comparisons can be made:</a:t>
                </a:r>
              </a:p>
              <a:p>
                <a:pPr marL="0" indent="0" algn="ctr">
                  <a:buNone/>
                </a:pPr>
                <a:r>
                  <a:rPr lang="en-US" dirty="0" smtClean="0">
                    <a:solidFill>
                      <a:srgbClr val="92D050"/>
                    </a:solidFill>
                  </a:rPr>
                  <a:t>Part to Part</a:t>
                </a:r>
              </a:p>
              <a:p>
                <a:pPr marL="0" indent="0" algn="ctr">
                  <a:buNone/>
                </a:pPr>
                <a:r>
                  <a:rPr lang="en-US" dirty="0" smtClean="0">
                    <a:solidFill>
                      <a:srgbClr val="92D050"/>
                    </a:solidFill>
                  </a:rPr>
                  <a:t>Part to Whole</a:t>
                </a:r>
                <a:endParaRPr lang="en-US" dirty="0">
                  <a:solidFill>
                    <a:srgbClr val="92D050"/>
                  </a:solidFill>
                </a:endParaRPr>
              </a:p>
              <a:p>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t="-2171" r="-524"/>
                </a:stretch>
              </a:blipFill>
            </p:spPr>
            <p:txBody>
              <a:bodyPr/>
              <a:lstStyle/>
              <a:p>
                <a:r>
                  <a:rPr lang="en-US">
                    <a:noFill/>
                  </a:rPr>
                  <a:t> </a:t>
                </a:r>
              </a:p>
            </p:txBody>
          </p:sp>
        </mc:Fallback>
      </mc:AlternateContent>
    </p:spTree>
    <p:extLst>
      <p:ext uri="{BB962C8B-B14F-4D97-AF65-F5344CB8AC3E}">
        <p14:creationId xmlns:p14="http://schemas.microsoft.com/office/powerpoint/2010/main" val="3140797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example</a:t>
            </a:r>
            <a:endParaRPr lang="en-US" dirty="0"/>
          </a:p>
        </p:txBody>
      </p:sp>
      <p:sp>
        <p:nvSpPr>
          <p:cNvPr id="3" name="Content Placeholder 2"/>
          <p:cNvSpPr>
            <a:spLocks noGrp="1"/>
          </p:cNvSpPr>
          <p:nvPr>
            <p:ph sz="quarter" idx="1"/>
          </p:nvPr>
        </p:nvSpPr>
        <p:spPr/>
        <p:txBody>
          <a:bodyPr>
            <a:normAutofit fontScale="55000" lnSpcReduction="20000"/>
          </a:bodyPr>
          <a:lstStyle/>
          <a:p>
            <a:r>
              <a:rPr lang="en-US" sz="4400" dirty="0" smtClean="0"/>
              <a:t>A </a:t>
            </a:r>
            <a:r>
              <a:rPr lang="en-US" sz="4400" dirty="0"/>
              <a:t>classroom has 30 students. 18 are girls. 12 are boys. </a:t>
            </a:r>
            <a:endParaRPr lang="en-US" sz="4400" dirty="0" smtClean="0"/>
          </a:p>
          <a:p>
            <a:pPr marL="0" indent="0" algn="ctr">
              <a:buNone/>
            </a:pPr>
            <a:r>
              <a:rPr lang="en-US" sz="2500" dirty="0" smtClean="0"/>
              <a:t>(</a:t>
            </a:r>
            <a:r>
              <a:rPr lang="en-US" sz="2500" i="1" dirty="0" smtClean="0"/>
              <a:t>Let’s </a:t>
            </a:r>
            <a:r>
              <a:rPr lang="en-US" sz="2500" i="1" dirty="0"/>
              <a:t>compare the boys the </a:t>
            </a:r>
            <a:r>
              <a:rPr lang="en-US" sz="2500" i="1" dirty="0" smtClean="0"/>
              <a:t>girls. Remember</a:t>
            </a:r>
            <a:r>
              <a:rPr lang="en-US" sz="2500" i="1" dirty="0"/>
              <a:t>: making a comparison of two amounts is using a ratio</a:t>
            </a:r>
            <a:r>
              <a:rPr lang="en-US" sz="2500" i="1" dirty="0" smtClean="0"/>
              <a:t>.)</a:t>
            </a:r>
          </a:p>
          <a:p>
            <a:pPr marL="0" indent="0" algn="ctr">
              <a:buNone/>
            </a:pPr>
            <a:endParaRPr lang="en-US" sz="7300" i="1" dirty="0" smtClean="0"/>
          </a:p>
          <a:p>
            <a:pPr marL="0" indent="0" algn="ctr">
              <a:buNone/>
            </a:pPr>
            <a:r>
              <a:rPr lang="en-US" b="1" dirty="0" smtClean="0"/>
              <a:t>The easiest ratio would be 18 to 12. There are 18 girls for every 12 boys. </a:t>
            </a:r>
          </a:p>
          <a:p>
            <a:pPr marL="0" indent="0" algn="ctr">
              <a:buNone/>
            </a:pPr>
            <a:r>
              <a:rPr lang="en-US" dirty="0" smtClean="0"/>
              <a:t>GGGGGGGGGGGGGGGGGG to BBBBBBBBBBBB</a:t>
            </a:r>
          </a:p>
          <a:p>
            <a:pPr marL="0" indent="0" algn="ctr">
              <a:buNone/>
            </a:pPr>
            <a:r>
              <a:rPr lang="en-US" dirty="0" smtClean="0"/>
              <a:t>(18 girls to 12 boys)</a:t>
            </a:r>
          </a:p>
          <a:p>
            <a:pPr marL="0" indent="0" algn="ctr">
              <a:buNone/>
            </a:pPr>
            <a:endParaRPr lang="en-US" dirty="0" smtClean="0"/>
          </a:p>
          <a:p>
            <a:pPr marL="0" indent="0" algn="ctr">
              <a:buNone/>
            </a:pPr>
            <a:r>
              <a:rPr lang="en-US" b="1" dirty="0" smtClean="0"/>
              <a:t>Or I can divide them into groups of two and say the same thing differently… </a:t>
            </a:r>
          </a:p>
          <a:p>
            <a:pPr marL="0" indent="0" algn="ctr">
              <a:buNone/>
            </a:pPr>
            <a:r>
              <a:rPr lang="en-US" dirty="0" smtClean="0">
                <a:solidFill>
                  <a:srgbClr val="FF0000"/>
                </a:solidFill>
              </a:rPr>
              <a:t>GG</a:t>
            </a:r>
            <a:r>
              <a:rPr lang="en-US" dirty="0" smtClean="0"/>
              <a:t>GG</a:t>
            </a:r>
            <a:r>
              <a:rPr lang="en-US" dirty="0" smtClean="0">
                <a:solidFill>
                  <a:srgbClr val="FF0000"/>
                </a:solidFill>
              </a:rPr>
              <a:t>GG</a:t>
            </a:r>
            <a:r>
              <a:rPr lang="en-US" dirty="0" smtClean="0"/>
              <a:t>GG</a:t>
            </a:r>
            <a:r>
              <a:rPr lang="en-US" dirty="0" smtClean="0">
                <a:solidFill>
                  <a:srgbClr val="FF0000"/>
                </a:solidFill>
              </a:rPr>
              <a:t>GG</a:t>
            </a:r>
            <a:r>
              <a:rPr lang="en-US" dirty="0" smtClean="0"/>
              <a:t>GG</a:t>
            </a:r>
            <a:r>
              <a:rPr lang="en-US" dirty="0" smtClean="0">
                <a:solidFill>
                  <a:srgbClr val="FF0000"/>
                </a:solidFill>
              </a:rPr>
              <a:t>GG</a:t>
            </a:r>
            <a:r>
              <a:rPr lang="en-US" dirty="0" smtClean="0"/>
              <a:t>GG</a:t>
            </a:r>
            <a:r>
              <a:rPr lang="en-US" dirty="0" smtClean="0">
                <a:solidFill>
                  <a:srgbClr val="FF0000"/>
                </a:solidFill>
              </a:rPr>
              <a:t>GG</a:t>
            </a:r>
            <a:r>
              <a:rPr lang="en-US" dirty="0" smtClean="0"/>
              <a:t> to BB</a:t>
            </a:r>
            <a:r>
              <a:rPr lang="en-US" dirty="0" smtClean="0">
                <a:solidFill>
                  <a:srgbClr val="00B050"/>
                </a:solidFill>
              </a:rPr>
              <a:t>BB</a:t>
            </a:r>
            <a:r>
              <a:rPr lang="en-US" dirty="0" smtClean="0"/>
              <a:t>BB</a:t>
            </a:r>
            <a:r>
              <a:rPr lang="en-US" dirty="0" smtClean="0">
                <a:solidFill>
                  <a:srgbClr val="00B050"/>
                </a:solidFill>
              </a:rPr>
              <a:t>BB</a:t>
            </a:r>
            <a:r>
              <a:rPr lang="en-US" dirty="0" smtClean="0"/>
              <a:t>BB</a:t>
            </a:r>
            <a:r>
              <a:rPr lang="en-US" dirty="0" smtClean="0">
                <a:solidFill>
                  <a:srgbClr val="00B050"/>
                </a:solidFill>
              </a:rPr>
              <a:t>BB</a:t>
            </a:r>
          </a:p>
          <a:p>
            <a:pPr marL="0" indent="0" algn="ctr">
              <a:buNone/>
            </a:pPr>
            <a:r>
              <a:rPr lang="en-US" dirty="0" smtClean="0"/>
              <a:t>(for every 9 girls there are 6 boys)</a:t>
            </a:r>
          </a:p>
          <a:p>
            <a:pPr marL="0" indent="0" algn="ctr">
              <a:buNone/>
            </a:pPr>
            <a:endParaRPr lang="en-US" dirty="0" smtClean="0"/>
          </a:p>
          <a:p>
            <a:pPr marL="0" indent="0" algn="ctr">
              <a:buNone/>
            </a:pPr>
            <a:r>
              <a:rPr lang="en-US" b="1" dirty="0" smtClean="0"/>
              <a:t>Or I can divide them into groups of six and say the </a:t>
            </a:r>
            <a:r>
              <a:rPr lang="en-US" b="1" i="1" dirty="0" smtClean="0"/>
              <a:t>same thing</a:t>
            </a:r>
            <a:r>
              <a:rPr lang="en-US" b="1" dirty="0" smtClean="0"/>
              <a:t> differently…</a:t>
            </a:r>
          </a:p>
          <a:p>
            <a:pPr marL="0" indent="0" algn="ctr">
              <a:buNone/>
            </a:pPr>
            <a:r>
              <a:rPr lang="en-US" dirty="0" smtClean="0">
                <a:solidFill>
                  <a:srgbClr val="FF0000"/>
                </a:solidFill>
              </a:rPr>
              <a:t>GGGGGG</a:t>
            </a:r>
            <a:r>
              <a:rPr lang="en-US" dirty="0" smtClean="0"/>
              <a:t>GGGGGG</a:t>
            </a:r>
            <a:r>
              <a:rPr lang="en-US" dirty="0" smtClean="0">
                <a:solidFill>
                  <a:srgbClr val="FF0000"/>
                </a:solidFill>
              </a:rPr>
              <a:t>GGGGGG </a:t>
            </a:r>
            <a:r>
              <a:rPr lang="en-US" dirty="0" smtClean="0"/>
              <a:t>to BBBBBB</a:t>
            </a:r>
            <a:r>
              <a:rPr lang="en-US" dirty="0" smtClean="0">
                <a:solidFill>
                  <a:srgbClr val="00B050"/>
                </a:solidFill>
              </a:rPr>
              <a:t>BBBBBB</a:t>
            </a:r>
          </a:p>
          <a:p>
            <a:pPr marL="0" indent="0" algn="ctr">
              <a:buNone/>
            </a:pPr>
            <a:r>
              <a:rPr lang="en-US" dirty="0" smtClean="0"/>
              <a:t>(for every 3 girls there are 2 boys)</a:t>
            </a:r>
            <a:endParaRPr lang="en-US" dirty="0"/>
          </a:p>
        </p:txBody>
      </p:sp>
    </p:spTree>
    <p:extLst>
      <p:ext uri="{BB962C8B-B14F-4D97-AF65-F5344CB8AC3E}">
        <p14:creationId xmlns:p14="http://schemas.microsoft.com/office/powerpoint/2010/main" val="1685420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Ratios continued</a:t>
            </a:r>
            <a:endParaRPr lang="en-US" dirty="0"/>
          </a:p>
        </p:txBody>
      </p:sp>
      <p:sp>
        <p:nvSpPr>
          <p:cNvPr id="3" name="Content Placeholder 2"/>
          <p:cNvSpPr>
            <a:spLocks noGrp="1"/>
          </p:cNvSpPr>
          <p:nvPr>
            <p:ph sz="quarter" idx="1"/>
          </p:nvPr>
        </p:nvSpPr>
        <p:spPr/>
        <p:txBody>
          <a:bodyPr/>
          <a:lstStyle/>
          <a:p>
            <a:r>
              <a:rPr lang="en-US" dirty="0" smtClean="0"/>
              <a:t>In the previous example, part to part ratios were expressed. The two parts that made up the whole classroom were girls and boys. </a:t>
            </a:r>
          </a:p>
          <a:p>
            <a:pPr marL="0" indent="0" algn="ctr">
              <a:buNone/>
            </a:pPr>
            <a:r>
              <a:rPr lang="en-US" sz="2400" dirty="0" smtClean="0"/>
              <a:t>Girls </a:t>
            </a:r>
            <a:r>
              <a:rPr lang="en-US" sz="2400" dirty="0"/>
              <a:t>: </a:t>
            </a:r>
            <a:r>
              <a:rPr lang="en-US" sz="2400" dirty="0" smtClean="0"/>
              <a:t>Boys</a:t>
            </a:r>
          </a:p>
          <a:p>
            <a:r>
              <a:rPr lang="en-US" dirty="0" smtClean="0"/>
              <a:t>However, the numbers can be expressed as part to whole ratios, as well. </a:t>
            </a:r>
            <a:endParaRPr lang="en-US" dirty="0"/>
          </a:p>
          <a:p>
            <a:pPr marL="685800" lvl="2" indent="0" algn="ctr">
              <a:buNone/>
            </a:pPr>
            <a:r>
              <a:rPr lang="en-US" dirty="0" smtClean="0"/>
              <a:t>Girls : Class   18:30</a:t>
            </a:r>
          </a:p>
          <a:p>
            <a:pPr marL="685800" lvl="2" indent="0" algn="ctr">
              <a:buNone/>
            </a:pPr>
            <a:r>
              <a:rPr lang="en-US" dirty="0" smtClean="0"/>
              <a:t>Boys : Class    12:30</a:t>
            </a:r>
          </a:p>
          <a:p>
            <a:pPr lvl="5"/>
            <a:endParaRPr lang="en-US" dirty="0" smtClean="0"/>
          </a:p>
        </p:txBody>
      </p:sp>
    </p:spTree>
    <p:extLst>
      <p:ext uri="{BB962C8B-B14F-4D97-AF65-F5344CB8AC3E}">
        <p14:creationId xmlns:p14="http://schemas.microsoft.com/office/powerpoint/2010/main" val="1952419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Proportions</a:t>
            </a:r>
            <a:endParaRPr lang="en-US" dirty="0"/>
          </a:p>
        </p:txBody>
      </p:sp>
      <p:sp>
        <p:nvSpPr>
          <p:cNvPr id="3" name="Content Placeholder 2"/>
          <p:cNvSpPr>
            <a:spLocks noGrp="1"/>
          </p:cNvSpPr>
          <p:nvPr>
            <p:ph sz="quarter" idx="1"/>
          </p:nvPr>
        </p:nvSpPr>
        <p:spPr/>
        <p:txBody>
          <a:bodyPr/>
          <a:lstStyle/>
          <a:p>
            <a:r>
              <a:rPr lang="en-US" dirty="0" smtClean="0"/>
              <a:t>Proportions are two equal ratios. We use proportions to help us make constant comparisons of information.</a:t>
            </a:r>
          </a:p>
          <a:p>
            <a:r>
              <a:rPr lang="en-US" dirty="0" smtClean="0"/>
              <a:t>We use proportions all the time when shopping!</a:t>
            </a:r>
          </a:p>
          <a:p>
            <a:r>
              <a:rPr lang="en-US" dirty="0" smtClean="0">
                <a:solidFill>
                  <a:srgbClr val="00B050"/>
                </a:solidFill>
              </a:rPr>
              <a:t>For example: 3 t-shirts cost $15, so 6 t-shirts cost $30. We are able to figure out how much more or less t-shirts will cost by using proportions. </a:t>
            </a:r>
          </a:p>
          <a:p>
            <a:pPr marL="0" indent="0" algn="ctr">
              <a:buNone/>
            </a:pPr>
            <a:r>
              <a:rPr lang="en-US" i="1" dirty="0" smtClean="0"/>
              <a:t>Whatever we do to one, we have to do to the other!</a:t>
            </a:r>
            <a:endParaRPr lang="en-US" i="1" dirty="0"/>
          </a:p>
        </p:txBody>
      </p:sp>
    </p:spTree>
    <p:extLst>
      <p:ext uri="{BB962C8B-B14F-4D97-AF65-F5344CB8AC3E}">
        <p14:creationId xmlns:p14="http://schemas.microsoft.com/office/powerpoint/2010/main" val="987616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Proportions continued…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Proportions solve real world problems and word problems.</a:t>
            </a:r>
          </a:p>
          <a:p>
            <a:endParaRPr lang="en-US" dirty="0"/>
          </a:p>
          <a:p>
            <a:r>
              <a:rPr lang="en-US" dirty="0" smtClean="0"/>
              <a:t>To use them effectively, we have to first identify the ratio that is in the problem, then set up the proportion to help us solve it.</a:t>
            </a:r>
          </a:p>
          <a:p>
            <a:endParaRPr lang="en-US" dirty="0"/>
          </a:p>
          <a:p>
            <a:r>
              <a:rPr lang="en-US" dirty="0" smtClean="0"/>
              <a:t>Remember: </a:t>
            </a:r>
            <a:r>
              <a:rPr lang="en-US" b="1" i="1" dirty="0" smtClean="0"/>
              <a:t>Whatever</a:t>
            </a:r>
            <a:r>
              <a:rPr lang="en-US" dirty="0" smtClean="0"/>
              <a:t> we do to one, we </a:t>
            </a:r>
            <a:r>
              <a:rPr lang="en-US" b="1" i="1" dirty="0" smtClean="0"/>
              <a:t>have</a:t>
            </a:r>
            <a:r>
              <a:rPr lang="en-US" i="1" dirty="0" smtClean="0"/>
              <a:t> </a:t>
            </a:r>
            <a:r>
              <a:rPr lang="en-US" dirty="0" smtClean="0"/>
              <a:t>to do to the other! </a:t>
            </a:r>
            <a:r>
              <a:rPr lang="en-US" dirty="0" smtClean="0">
                <a:solidFill>
                  <a:srgbClr val="7030A0"/>
                </a:solidFill>
              </a:rPr>
              <a:t>(It will be exciting to see just how much we can use this idea!!)</a:t>
            </a:r>
          </a:p>
        </p:txBody>
      </p:sp>
    </p:spTree>
    <p:extLst>
      <p:ext uri="{BB962C8B-B14F-4D97-AF65-F5344CB8AC3E}">
        <p14:creationId xmlns:p14="http://schemas.microsoft.com/office/powerpoint/2010/main" val="860713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out the set up!</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904562333"/>
              </p:ext>
            </p:extLst>
          </p:nvPr>
        </p:nvGraphicFramePr>
        <p:xfrm>
          <a:off x="685799" y="2057399"/>
          <a:ext cx="8080376" cy="3261361"/>
        </p:xfrm>
        <a:graphic>
          <a:graphicData uri="http://schemas.openxmlformats.org/drawingml/2006/table">
            <a:tbl>
              <a:tblPr firstRow="1" bandRow="1">
                <a:tableStyleId>{5C22544A-7EE6-4342-B048-85BDC9FD1C3A}</a:tableStyleId>
              </a:tblPr>
              <a:tblGrid>
                <a:gridCol w="2020094"/>
                <a:gridCol w="2020094"/>
                <a:gridCol w="2020094"/>
                <a:gridCol w="2020094"/>
              </a:tblGrid>
              <a:tr h="290397">
                <a:tc>
                  <a:txBody>
                    <a:bodyPr/>
                    <a:lstStyle/>
                    <a:p>
                      <a:pPr algn="ctr"/>
                      <a:r>
                        <a:rPr lang="en-US" dirty="0" smtClean="0"/>
                        <a:t>Identification</a:t>
                      </a:r>
                      <a:endParaRPr lang="en-US" dirty="0"/>
                    </a:p>
                  </a:txBody>
                  <a:tcPr anchor="ctr"/>
                </a:tc>
                <a:tc>
                  <a:txBody>
                    <a:bodyPr/>
                    <a:lstStyle/>
                    <a:p>
                      <a:pPr algn="ctr"/>
                      <a:r>
                        <a:rPr lang="en-US" dirty="0" smtClean="0"/>
                        <a:t>Part</a:t>
                      </a:r>
                      <a:r>
                        <a:rPr lang="en-US" baseline="0" dirty="0" smtClean="0"/>
                        <a:t> Information</a:t>
                      </a:r>
                      <a:endParaRPr lang="en-US" dirty="0"/>
                    </a:p>
                  </a:txBody>
                  <a:tcPr anchor="ctr"/>
                </a:tc>
                <a:tc>
                  <a:txBody>
                    <a:bodyPr/>
                    <a:lstStyle/>
                    <a:p>
                      <a:pPr algn="ctr"/>
                      <a:r>
                        <a:rPr lang="en-US" dirty="0" smtClean="0"/>
                        <a:t>Constant</a:t>
                      </a:r>
                      <a:r>
                        <a:rPr lang="en-US" baseline="0" dirty="0" smtClean="0"/>
                        <a:t> of Proportionality</a:t>
                      </a:r>
                      <a:endParaRPr lang="en-US" dirty="0"/>
                    </a:p>
                  </a:txBody>
                  <a:tcPr anchor="ctr"/>
                </a:tc>
                <a:tc>
                  <a:txBody>
                    <a:bodyPr/>
                    <a:lstStyle/>
                    <a:p>
                      <a:pPr algn="ctr"/>
                      <a:r>
                        <a:rPr lang="en-US" dirty="0" smtClean="0"/>
                        <a:t>Actual</a:t>
                      </a:r>
                      <a:r>
                        <a:rPr lang="en-US" baseline="0" dirty="0" smtClean="0"/>
                        <a:t> Number</a:t>
                      </a:r>
                      <a:endParaRPr lang="en-US" dirty="0"/>
                    </a:p>
                  </a:txBody>
                  <a:tcPr anchor="ctr"/>
                </a:tc>
              </a:tr>
              <a:tr h="294430">
                <a:tc>
                  <a:txBody>
                    <a:bodyPr/>
                    <a:lstStyle/>
                    <a:p>
                      <a:pPr algn="ctr"/>
                      <a:r>
                        <a:rPr lang="en-US" dirty="0" smtClean="0"/>
                        <a:t>Part being compared</a:t>
                      </a:r>
                      <a:endParaRPr lang="en-US" dirty="0"/>
                    </a:p>
                  </a:txBody>
                  <a:tcPr anchor="ctr"/>
                </a:tc>
                <a:tc>
                  <a:txBody>
                    <a:bodyPr/>
                    <a:lstStyle/>
                    <a:p>
                      <a:endParaRPr lang="en-US" dirty="0"/>
                    </a:p>
                  </a:txBody>
                  <a:tcPr/>
                </a:tc>
                <a:tc>
                  <a:txBody>
                    <a:bodyPr/>
                    <a:lstStyle/>
                    <a:p>
                      <a:pPr algn="ctr"/>
                      <a:r>
                        <a:rPr lang="en-US" sz="3200" dirty="0" smtClean="0"/>
                        <a:t>X</a:t>
                      </a:r>
                      <a:r>
                        <a:rPr lang="en-US" sz="3200" baseline="0" dirty="0" smtClean="0"/>
                        <a:t> or ÷</a:t>
                      </a:r>
                      <a:endParaRPr lang="en-US" sz="3200" dirty="0"/>
                    </a:p>
                  </a:txBody>
                  <a:tcPr/>
                </a:tc>
                <a:tc>
                  <a:txBody>
                    <a:bodyPr/>
                    <a:lstStyle/>
                    <a:p>
                      <a:endParaRPr lang="en-US" dirty="0"/>
                    </a:p>
                  </a:txBody>
                  <a:tcPr/>
                </a:tc>
              </a:tr>
              <a:tr h="701041">
                <a:tc>
                  <a:txBody>
                    <a:bodyPr/>
                    <a:lstStyle/>
                    <a:p>
                      <a:pPr algn="ctr"/>
                      <a:r>
                        <a:rPr lang="en-US" dirty="0" smtClean="0"/>
                        <a:t>Part being compared</a:t>
                      </a:r>
                      <a:endParaRPr lang="en-US" dirty="0"/>
                    </a:p>
                  </a:txBody>
                  <a:tcPr anchor="ct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t>X</a:t>
                      </a:r>
                      <a:r>
                        <a:rPr lang="en-US" sz="3200" baseline="0" dirty="0" smtClean="0"/>
                        <a:t> or ÷</a:t>
                      </a:r>
                      <a:endParaRPr lang="en-US" sz="3200" dirty="0" smtClean="0"/>
                    </a:p>
                  </a:txBody>
                  <a:tcPr/>
                </a:tc>
                <a:tc>
                  <a:txBody>
                    <a:bodyPr/>
                    <a:lstStyle/>
                    <a:p>
                      <a:endParaRPr lang="en-US"/>
                    </a:p>
                  </a:txBody>
                  <a:tcPr/>
                </a:tc>
              </a:tr>
              <a:tr h="294430">
                <a:tc>
                  <a:txBody>
                    <a:bodyPr/>
                    <a:lstStyle/>
                    <a:p>
                      <a:pPr algn="ctr"/>
                      <a:r>
                        <a:rPr lang="en-US" dirty="0" smtClean="0"/>
                        <a:t>Total</a:t>
                      </a:r>
                      <a:endParaRPr lang="en-US" dirty="0"/>
                    </a:p>
                  </a:txBody>
                  <a:tcPr anchor="ctr"/>
                </a:tc>
                <a:tc>
                  <a:txBody>
                    <a:bodyPr/>
                    <a:lstStyle/>
                    <a:p>
                      <a:pPr algn="ctr"/>
                      <a:r>
                        <a:rPr lang="en-US" dirty="0" smtClean="0"/>
                        <a:t>Total of the parts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t>X</a:t>
                      </a:r>
                      <a:r>
                        <a:rPr lang="en-US" sz="3200" baseline="0" dirty="0" smtClean="0"/>
                        <a:t> or ÷</a:t>
                      </a:r>
                      <a:endParaRPr lang="en-US" sz="3200" dirty="0" smtClean="0"/>
                    </a:p>
                  </a:txBody>
                  <a:tcPr/>
                </a:tc>
                <a:tc>
                  <a:txBody>
                    <a:bodyPr/>
                    <a:lstStyle/>
                    <a:p>
                      <a:pPr algn="ctr"/>
                      <a:r>
                        <a:rPr lang="en-US" dirty="0" smtClean="0"/>
                        <a:t>Total of the actual numbers</a:t>
                      </a:r>
                      <a:endParaRPr lang="en-US" dirty="0"/>
                    </a:p>
                  </a:txBody>
                  <a:tcPr/>
                </a:tc>
              </a:tr>
              <a:tr h="294430">
                <a:tc>
                  <a:txBody>
                    <a:bodyPr/>
                    <a:lstStyle/>
                    <a:p>
                      <a:pPr algn="ctr"/>
                      <a:r>
                        <a:rPr lang="en-US" dirty="0" smtClean="0"/>
                        <a:t>Difference</a:t>
                      </a:r>
                      <a:endParaRPr lang="en-US" dirty="0"/>
                    </a:p>
                  </a:txBody>
                  <a:tcPr anchor="ctr"/>
                </a:tc>
                <a:tc>
                  <a:txBody>
                    <a:bodyPr/>
                    <a:lstStyle/>
                    <a:p>
                      <a:pPr algn="ctr"/>
                      <a:r>
                        <a:rPr lang="en-US" dirty="0" smtClean="0"/>
                        <a:t>Difference</a:t>
                      </a:r>
                      <a:r>
                        <a:rPr lang="en-US" baseline="0" dirty="0" smtClean="0"/>
                        <a:t> of the parts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t>X</a:t>
                      </a:r>
                      <a:r>
                        <a:rPr lang="en-US" sz="3200" baseline="0" dirty="0" smtClean="0"/>
                        <a:t> or ÷</a:t>
                      </a:r>
                      <a:endParaRPr lang="en-US" sz="3200" dirty="0" smtClean="0"/>
                    </a:p>
                  </a:txBody>
                  <a:tcPr/>
                </a:tc>
                <a:tc>
                  <a:txBody>
                    <a:bodyPr/>
                    <a:lstStyle/>
                    <a:p>
                      <a:pPr algn="ctr"/>
                      <a:r>
                        <a:rPr lang="en-US" dirty="0" smtClean="0"/>
                        <a:t>Difference of the actual numbers</a:t>
                      </a:r>
                      <a:endParaRPr lang="en-US" dirty="0"/>
                    </a:p>
                  </a:txBody>
                  <a:tcPr/>
                </a:tc>
              </a:tr>
            </a:tbl>
          </a:graphicData>
        </a:graphic>
      </p:graphicFrame>
    </p:spTree>
    <p:extLst>
      <p:ext uri="{BB962C8B-B14F-4D97-AF65-F5344CB8AC3E}">
        <p14:creationId xmlns:p14="http://schemas.microsoft.com/office/powerpoint/2010/main" val="3766380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practice…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Let’s discuss how we should set up the word problem, so we are always successful!</a:t>
            </a:r>
          </a:p>
          <a:p>
            <a:endParaRPr lang="en-US" dirty="0"/>
          </a:p>
          <a:p>
            <a:pPr marL="514350" indent="-514350">
              <a:buAutoNum type="arabicParenR"/>
            </a:pPr>
            <a:r>
              <a:rPr lang="en-US" dirty="0" smtClean="0"/>
              <a:t>Find the two things being compared and write a word ratio!</a:t>
            </a:r>
          </a:p>
          <a:p>
            <a:pPr marL="514350" indent="-514350">
              <a:buAutoNum type="arabicParenR"/>
            </a:pPr>
            <a:r>
              <a:rPr lang="en-US" dirty="0" smtClean="0"/>
              <a:t>Identify the key words in the problem and assign numbers only to where they belong!</a:t>
            </a:r>
          </a:p>
          <a:p>
            <a:pPr marL="514350" indent="-514350">
              <a:buAutoNum type="arabicParenR"/>
            </a:pPr>
            <a:r>
              <a:rPr lang="en-US" dirty="0" smtClean="0"/>
              <a:t>Find the relationship</a:t>
            </a:r>
            <a:r>
              <a:rPr lang="en-US" dirty="0" smtClean="0">
                <a:solidFill>
                  <a:srgbClr val="7030A0"/>
                </a:solidFill>
              </a:rPr>
              <a:t>*</a:t>
            </a:r>
            <a:r>
              <a:rPr lang="en-US" dirty="0" smtClean="0"/>
              <a:t> between the numbers and use it to solve for what you want!</a:t>
            </a:r>
          </a:p>
          <a:p>
            <a:pPr marL="514350" indent="-514350">
              <a:buAutoNum type="arabicParenR"/>
            </a:pPr>
            <a:endParaRPr lang="en-US" dirty="0" smtClean="0"/>
          </a:p>
          <a:p>
            <a:pPr marL="0" indent="0">
              <a:buNone/>
            </a:pPr>
            <a:r>
              <a:rPr lang="en-US" sz="1900" dirty="0" smtClean="0">
                <a:solidFill>
                  <a:srgbClr val="7030A0"/>
                </a:solidFill>
              </a:rPr>
              <a:t>*The relationship between proportions is also known as the constant of proportionality.</a:t>
            </a:r>
            <a:endParaRPr lang="en-US" sz="1900" dirty="0">
              <a:solidFill>
                <a:srgbClr val="7030A0"/>
              </a:solidFill>
            </a:endParaRPr>
          </a:p>
        </p:txBody>
      </p:sp>
    </p:spTree>
    <p:extLst>
      <p:ext uri="{BB962C8B-B14F-4D97-AF65-F5344CB8AC3E}">
        <p14:creationId xmlns:p14="http://schemas.microsoft.com/office/powerpoint/2010/main" val="28487803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181</TotalTime>
  <Words>2619</Words>
  <Application>Microsoft Office PowerPoint</Application>
  <PresentationFormat>On-screen Show (4:3)</PresentationFormat>
  <Paragraphs>325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Median</vt:lpstr>
      <vt:lpstr>Setting up &amp; Solving Ratios &amp; Proportions</vt:lpstr>
      <vt:lpstr>Ratios</vt:lpstr>
      <vt:lpstr>Ratios continued…</vt:lpstr>
      <vt:lpstr>For example</vt:lpstr>
      <vt:lpstr>Ratios continued</vt:lpstr>
      <vt:lpstr>Proportions</vt:lpstr>
      <vt:lpstr>Proportions continued… </vt:lpstr>
      <vt:lpstr>Check out the set up!</vt:lpstr>
      <vt:lpstr>Before we practice…</vt:lpstr>
      <vt:lpstr>Let’s practice… We’ll start off easy</vt:lpstr>
      <vt:lpstr>Let’s practice another…</vt:lpstr>
      <vt:lpstr>Let’s take it up a notch…</vt:lpstr>
      <vt:lpstr>Before we solve…</vt:lpstr>
      <vt:lpstr>Let’s take it up a notch continued…</vt:lpstr>
      <vt:lpstr>Let’s do another like it</vt:lpstr>
      <vt:lpstr>Crank it up some more, please!</vt:lpstr>
      <vt:lpstr>Before we solve…</vt:lpstr>
      <vt:lpstr>Crank it up some more, please cont…</vt:lpstr>
      <vt:lpstr>Let’s do another like it</vt:lpstr>
      <vt:lpstr>Try to blow my mind!                     … I’ll blow yours instead!</vt:lpstr>
      <vt:lpstr>Before we solve…</vt:lpstr>
      <vt:lpstr>Try to blow my mind continued…</vt:lpstr>
      <vt:lpstr>Let’s do another like it!</vt:lpstr>
      <vt:lpstr>Whew! Is that 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up &amp; Solving Ratios &amp; Proportions</dc:title>
  <dc:creator>J Simone</dc:creator>
  <cp:lastModifiedBy>J Simone</cp:lastModifiedBy>
  <cp:revision>19</cp:revision>
  <dcterms:created xsi:type="dcterms:W3CDTF">2012-10-09T22:43:28Z</dcterms:created>
  <dcterms:modified xsi:type="dcterms:W3CDTF">2012-10-10T01:44:49Z</dcterms:modified>
</cp:coreProperties>
</file>