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231D9-64C3-44E2-AF41-E6EDB78609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89686-D625-4AB3-B0D0-B451A1AF1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8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89686-D625-4AB3-B0D0-B451A1AF1C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9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AAF2B2-BC06-45F9-B973-74A2CCB03ADE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6B23FB-98AC-4924-87C8-6DFE4F3B948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0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sz="4000" i="1" dirty="0" smtClean="0">
                <a:solidFill>
                  <a:srgbClr val="FFFF00"/>
                </a:solidFill>
              </a:rPr>
              <a:t>x</a:t>
            </a:r>
            <a:r>
              <a:rPr lang="en-US" sz="4000" dirty="0" smtClean="0">
                <a:solidFill>
                  <a:srgbClr val="FFFF00"/>
                </a:solidFill>
              </a:rPr>
              <a:t> &gt; 5 has the </a:t>
            </a:r>
            <a:r>
              <a:rPr lang="en-US" sz="4000" b="1" i="1" dirty="0" smtClean="0">
                <a:solidFill>
                  <a:srgbClr val="FFFF00"/>
                </a:solidFill>
              </a:rPr>
              <a:t>same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i="1" dirty="0" smtClean="0">
                <a:solidFill>
                  <a:srgbClr val="FFFF00"/>
                </a:solidFill>
              </a:rPr>
              <a:t>graph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as 5 &lt; </a:t>
            </a:r>
            <a:r>
              <a:rPr lang="en-US" sz="4000" i="1" dirty="0" smtClean="0">
                <a:solidFill>
                  <a:srgbClr val="FFFF00"/>
                </a:solidFill>
              </a:rPr>
              <a:t>x!</a:t>
            </a:r>
          </a:p>
          <a:p>
            <a:pPr marL="0" indent="0" algn="ctr">
              <a:buNone/>
            </a:pPr>
            <a:endParaRPr lang="en-US" sz="4000" i="1" dirty="0"/>
          </a:p>
          <a:p>
            <a:pPr marL="0" indent="0" algn="ctr">
              <a:buNone/>
            </a:pPr>
            <a:r>
              <a:rPr lang="en-US" sz="3200" dirty="0" smtClean="0"/>
              <a:t>Although the signs point in different directions, for these inequalities, the solutions that make it true are on the right of 5 on the number line.</a:t>
            </a:r>
          </a:p>
          <a:p>
            <a:pPr marL="0" indent="0" algn="ctr">
              <a:buNone/>
            </a:pP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9064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AGAIN…. WARNING!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4525963"/>
          </a:xfrm>
        </p:spPr>
        <p:txBody>
          <a:bodyPr/>
          <a:lstStyle/>
          <a:p>
            <a:pPr marL="457200" lvl="1" indent="0" algn="ctr">
              <a:buNone/>
            </a:pPr>
            <a:endParaRPr lang="en-US" sz="24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457200" lvl="1" indent="0" algn="ctr">
              <a:buNone/>
            </a:pPr>
            <a:endParaRPr lang="en-US" sz="24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Do NOT shade the direction of the sign!</a:t>
            </a: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Instead, only shade the side where the solutions are true.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/>
              <a:t>&gt; does not always mean shade on the right!</a:t>
            </a:r>
          </a:p>
          <a:p>
            <a:pPr marL="0" indent="0" algn="ctr">
              <a:buNone/>
            </a:pPr>
            <a:r>
              <a:rPr lang="en-US" dirty="0" smtClean="0"/>
              <a:t>&lt; </a:t>
            </a:r>
            <a:r>
              <a:rPr lang="en-US" dirty="0" smtClean="0"/>
              <a:t>does not always means shade on the left!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Century Gothic" pitchFamily="34" charset="0"/>
              </a:rPr>
              <a:t>x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u="sng" dirty="0" smtClean="0">
                <a:latin typeface="Century Gothic" pitchFamily="34" charset="0"/>
              </a:rPr>
              <a:t>&lt;</a:t>
            </a:r>
            <a:r>
              <a:rPr lang="en-US" dirty="0" smtClean="0">
                <a:latin typeface="Century Gothic" pitchFamily="34" charset="0"/>
              </a:rPr>
              <a:t> 5</a:t>
            </a:r>
            <a:endParaRPr lang="en-US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Step 1: Determine a solution that makes the inequality true.</a:t>
            </a:r>
          </a:p>
          <a:p>
            <a:pPr marL="0" indent="0">
              <a:buNone/>
            </a:pPr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5 work? Substitute 5 for the variable and check.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5 </a:t>
            </a:r>
            <a:r>
              <a:rPr lang="en-US" sz="1600" u="sng" dirty="0" smtClean="0">
                <a:latin typeface="Century Gothic" pitchFamily="34" charset="0"/>
              </a:rPr>
              <a:t>&lt;</a:t>
            </a:r>
            <a:r>
              <a:rPr lang="en-US" sz="1600" dirty="0" smtClean="0">
                <a:latin typeface="Century Gothic" pitchFamily="34" charset="0"/>
              </a:rPr>
              <a:t> 5     This is true, so 5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6 work? Substitute 6 for the variable and check.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6 </a:t>
            </a:r>
            <a:r>
              <a:rPr lang="en-US" sz="1600" u="sng" dirty="0" smtClean="0">
                <a:latin typeface="Century Gothic" pitchFamily="34" charset="0"/>
              </a:rPr>
              <a:t>&lt;</a:t>
            </a:r>
            <a:r>
              <a:rPr lang="en-US" sz="1600" dirty="0" smtClean="0">
                <a:latin typeface="Century Gothic" pitchFamily="34" charset="0"/>
              </a:rPr>
              <a:t> 5.     This is false, so 6 does not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4 work? Substitute 4 for the variable and check.     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4 </a:t>
            </a:r>
            <a:r>
              <a:rPr lang="en-US" sz="1600" u="sng" dirty="0" smtClean="0">
                <a:latin typeface="Century Gothic" pitchFamily="34" charset="0"/>
              </a:rPr>
              <a:t>&lt;</a:t>
            </a:r>
            <a:r>
              <a:rPr lang="en-US" sz="1600" dirty="0" smtClean="0">
                <a:latin typeface="Century Gothic" pitchFamily="34" charset="0"/>
              </a:rPr>
              <a:t> 5.    This is true, so 4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 !</a:t>
            </a:r>
          </a:p>
          <a:p>
            <a:pPr lvl="1"/>
            <a:endParaRPr lang="en-US" sz="1600" dirty="0">
              <a:latin typeface="Century Gothic" pitchFamily="34" charset="0"/>
            </a:endParaRPr>
          </a:p>
          <a:p>
            <a:r>
              <a:rPr lang="en-US" sz="2000" b="1" dirty="0" smtClean="0">
                <a:latin typeface="Century Gothic" pitchFamily="34" charset="0"/>
              </a:rPr>
              <a:t>Step 2: Draw a number line and the shade where all of the values make the inequality true. 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Also shade the circle, as the solution can also be 5!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4 is a value that works &amp; is located on the left of 5 on the number line. Shade on the left.</a:t>
            </a:r>
            <a:endParaRPr lang="en-US" sz="1000" dirty="0" smtClean="0">
              <a:latin typeface="Century Gothic" pitchFamily="34" charset="0"/>
            </a:endParaRPr>
          </a:p>
          <a:p>
            <a:pPr lvl="1"/>
            <a:endParaRPr lang="en-US" sz="1400" dirty="0">
              <a:latin typeface="Century Gothic" pitchFamily="34" charset="0"/>
            </a:endParaRPr>
          </a:p>
          <a:p>
            <a:pPr marL="3657600" lvl="8" indent="0">
              <a:buNone/>
            </a:pPr>
            <a:r>
              <a:rPr lang="en-US" sz="800" dirty="0" smtClean="0">
                <a:latin typeface="Century Gothic" pitchFamily="34" charset="0"/>
              </a:rPr>
              <a:t>              </a:t>
            </a:r>
            <a:r>
              <a:rPr lang="en-US" dirty="0" smtClean="0">
                <a:latin typeface="Century Gothic" pitchFamily="34" charset="0"/>
              </a:rPr>
              <a:t>5</a:t>
            </a:r>
            <a:endParaRPr lang="en-US" sz="800" dirty="0">
              <a:latin typeface="Century Gothic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28950" y="6301046"/>
            <a:ext cx="2362200" cy="228600"/>
            <a:chOff x="3048000" y="6019800"/>
            <a:chExt cx="2362200" cy="2286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048000" y="61722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229100" y="60198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133850" y="6019800"/>
              <a:ext cx="190500" cy="228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6134100"/>
              <a:ext cx="100965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404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entury Gothic" pitchFamily="34" charset="0"/>
              </a:rPr>
              <a:t>5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u="sng" dirty="0">
                <a:latin typeface="Century Gothic" pitchFamily="34" charset="0"/>
              </a:rPr>
              <a:t>&gt;</a:t>
            </a:r>
            <a:r>
              <a:rPr lang="en-US" dirty="0" smtClean="0">
                <a:latin typeface="Century Gothic" pitchFamily="34" charset="0"/>
              </a:rPr>
              <a:t> x</a:t>
            </a:r>
            <a:endParaRPr lang="en-US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3837"/>
            <a:ext cx="9144000" cy="536416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Step 1: Determine a solution that makes the inequality true.</a:t>
            </a:r>
          </a:p>
          <a:p>
            <a:pPr marL="0" indent="0">
              <a:buNone/>
            </a:pPr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5 work? Substitute 5 for the variable and check.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5 </a:t>
            </a:r>
            <a:r>
              <a:rPr lang="en-US" sz="1600" u="sng" dirty="0">
                <a:latin typeface="Century Gothic" pitchFamily="34" charset="0"/>
              </a:rPr>
              <a:t>&gt;</a:t>
            </a:r>
            <a:r>
              <a:rPr lang="en-US" sz="1600" dirty="0" smtClean="0">
                <a:latin typeface="Century Gothic" pitchFamily="34" charset="0"/>
              </a:rPr>
              <a:t> 5     This is true, so 5 </a:t>
            </a:r>
            <a:r>
              <a:rPr lang="en-US" sz="1600" b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6 work? Substitute 6 for the variable and check. </a:t>
            </a:r>
          </a:p>
          <a:p>
            <a:pPr lvl="1"/>
            <a:r>
              <a:rPr lang="en-US" sz="1600" dirty="0">
                <a:latin typeface="Century Gothic" pitchFamily="34" charset="0"/>
              </a:rPr>
              <a:t>5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u="sng" dirty="0">
                <a:latin typeface="Century Gothic" pitchFamily="34" charset="0"/>
              </a:rPr>
              <a:t>&gt;</a:t>
            </a:r>
            <a:r>
              <a:rPr lang="en-US" sz="1600" dirty="0" smtClean="0">
                <a:latin typeface="Century Gothic" pitchFamily="34" charset="0"/>
              </a:rPr>
              <a:t> 6.     This is false, so 6 does not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4 work? Substitute 4 for the variable and check.       </a:t>
            </a:r>
          </a:p>
          <a:p>
            <a:pPr lvl="1"/>
            <a:r>
              <a:rPr lang="en-US" sz="1600" dirty="0">
                <a:latin typeface="Century Gothic" pitchFamily="34" charset="0"/>
              </a:rPr>
              <a:t>5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u="sng" dirty="0">
                <a:latin typeface="Century Gothic" pitchFamily="34" charset="0"/>
              </a:rPr>
              <a:t>&gt;</a:t>
            </a:r>
            <a:r>
              <a:rPr lang="en-US" sz="1600" dirty="0" smtClean="0">
                <a:latin typeface="Century Gothic" pitchFamily="34" charset="0"/>
              </a:rPr>
              <a:t> 4.    This is true, so 4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 !</a:t>
            </a:r>
          </a:p>
          <a:p>
            <a:pPr lvl="1"/>
            <a:endParaRPr lang="en-US" sz="1600" dirty="0">
              <a:latin typeface="Century Gothic" pitchFamily="34" charset="0"/>
            </a:endParaRPr>
          </a:p>
          <a:p>
            <a:r>
              <a:rPr lang="en-US" sz="2000" b="1" dirty="0" smtClean="0">
                <a:latin typeface="Century Gothic" pitchFamily="34" charset="0"/>
              </a:rPr>
              <a:t>Step 2: Draw a number line and the shade the side where all of the values make the inequality true. 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Also shade the circle, as the solution can also be 5!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4 is a value that works &amp; is located on the left of 5 on the number line. Shade on the left.</a:t>
            </a:r>
            <a:endParaRPr lang="en-US" sz="1400" dirty="0">
              <a:latin typeface="Century Gothic" pitchFamily="34" charset="0"/>
            </a:endParaRPr>
          </a:p>
          <a:p>
            <a:pPr marL="3657600" lvl="8" indent="0">
              <a:buNone/>
            </a:pPr>
            <a:r>
              <a:rPr lang="en-US" sz="800" dirty="0" smtClean="0">
                <a:latin typeface="Century Gothic" pitchFamily="34" charset="0"/>
              </a:rPr>
              <a:t>              </a:t>
            </a:r>
            <a:r>
              <a:rPr lang="en-US" dirty="0" smtClean="0">
                <a:latin typeface="Century Gothic" pitchFamily="34" charset="0"/>
              </a:rPr>
              <a:t>5</a:t>
            </a:r>
            <a:endParaRPr lang="en-US" sz="800" dirty="0">
              <a:latin typeface="Century Gothic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28950" y="6312128"/>
            <a:ext cx="2362200" cy="228600"/>
            <a:chOff x="3048000" y="6019800"/>
            <a:chExt cx="2362200" cy="2286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048000" y="61722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229100" y="60198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133850" y="6019800"/>
              <a:ext cx="190500" cy="228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6134100"/>
              <a:ext cx="100965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725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sz="4000" i="1" dirty="0" smtClean="0">
                <a:solidFill>
                  <a:srgbClr val="FFFF00"/>
                </a:solidFill>
              </a:rPr>
              <a:t>x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</a:rPr>
              <a:t>&lt;</a:t>
            </a:r>
            <a:r>
              <a:rPr lang="en-US" sz="4000" dirty="0" smtClean="0">
                <a:solidFill>
                  <a:srgbClr val="FFFF00"/>
                </a:solidFill>
              </a:rPr>
              <a:t> 5 has the </a:t>
            </a:r>
            <a:r>
              <a:rPr lang="en-US" sz="4000" b="1" i="1" dirty="0" smtClean="0">
                <a:solidFill>
                  <a:srgbClr val="FFFF00"/>
                </a:solidFill>
              </a:rPr>
              <a:t>same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i="1" dirty="0" smtClean="0">
                <a:solidFill>
                  <a:srgbClr val="FFFF00"/>
                </a:solidFill>
              </a:rPr>
              <a:t>graph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as 5 </a:t>
            </a:r>
            <a:r>
              <a:rPr lang="en-US" sz="4000" u="sng" dirty="0" smtClean="0">
                <a:solidFill>
                  <a:srgbClr val="FFFF00"/>
                </a:solidFill>
              </a:rPr>
              <a:t>&gt;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i="1" dirty="0" smtClean="0">
                <a:solidFill>
                  <a:srgbClr val="FFFF00"/>
                </a:solidFill>
              </a:rPr>
              <a:t>x!</a:t>
            </a:r>
          </a:p>
          <a:p>
            <a:pPr marL="0" indent="0" algn="ctr">
              <a:buNone/>
            </a:pPr>
            <a:endParaRPr lang="en-US" sz="4000" i="1" dirty="0"/>
          </a:p>
          <a:p>
            <a:pPr marL="0" indent="0" algn="ctr">
              <a:buNone/>
            </a:pPr>
            <a:r>
              <a:rPr lang="en-US" sz="3200" dirty="0" smtClean="0"/>
              <a:t>Although the signs point in different directions, for these inequalities, the solutions that make it true are on the left of 5 on the number line.</a:t>
            </a:r>
          </a:p>
          <a:p>
            <a:pPr marL="0" indent="0" algn="ctr">
              <a:buNone/>
            </a:pP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56113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AGAIN…. WARNING!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4525963"/>
          </a:xfrm>
        </p:spPr>
        <p:txBody>
          <a:bodyPr/>
          <a:lstStyle/>
          <a:p>
            <a:pPr marL="457200" lvl="1" indent="0" algn="ctr">
              <a:buNone/>
            </a:pPr>
            <a:endParaRPr lang="en-US" sz="24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457200" lvl="1" indent="0" algn="ctr">
              <a:buNone/>
            </a:pPr>
            <a:endParaRPr lang="en-US" sz="24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Do NOT shade the direction of the sign!</a:t>
            </a: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Instead, only shade the side where the solutions are true.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does not always mean shade on the right!</a:t>
            </a:r>
          </a:p>
          <a:p>
            <a:pPr marL="0" indent="0" algn="ctr">
              <a:buNone/>
            </a:pPr>
            <a:r>
              <a:rPr lang="en-US" u="sng" dirty="0" smtClean="0"/>
              <a:t>&lt;</a:t>
            </a:r>
            <a:r>
              <a:rPr lang="en-US" dirty="0" smtClean="0"/>
              <a:t> </a:t>
            </a:r>
            <a:r>
              <a:rPr lang="en-US" dirty="0" smtClean="0"/>
              <a:t>does not always means shade on the left!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8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Century Gothic" pitchFamily="34" charset="0"/>
              </a:rPr>
              <a:t>x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u="sng" dirty="0" smtClean="0">
                <a:latin typeface="Century Gothic" pitchFamily="34" charset="0"/>
              </a:rPr>
              <a:t>&gt;</a:t>
            </a:r>
            <a:r>
              <a:rPr lang="en-US" dirty="0" smtClean="0">
                <a:latin typeface="Century Gothic" pitchFamily="34" charset="0"/>
              </a:rPr>
              <a:t> 5</a:t>
            </a:r>
            <a:endParaRPr lang="en-US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3837"/>
            <a:ext cx="9144000" cy="536416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Step 1: Determine a solution that makes the inequality true.</a:t>
            </a:r>
          </a:p>
          <a:p>
            <a:pPr marL="0" indent="0">
              <a:buNone/>
            </a:pPr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5 work? Substitute 5 for the variable and check.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5 </a:t>
            </a:r>
            <a:r>
              <a:rPr lang="en-US" sz="1600" u="sng" dirty="0" smtClean="0">
                <a:latin typeface="Century Gothic" pitchFamily="34" charset="0"/>
              </a:rPr>
              <a:t>&gt;</a:t>
            </a:r>
            <a:r>
              <a:rPr lang="en-US" sz="1600" dirty="0" smtClean="0">
                <a:latin typeface="Century Gothic" pitchFamily="34" charset="0"/>
              </a:rPr>
              <a:t> 5     This is true, so 5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4 work? Substitute 4 for the variable and check. </a:t>
            </a:r>
          </a:p>
          <a:p>
            <a:pPr lvl="1"/>
            <a:r>
              <a:rPr lang="en-US" sz="1600" dirty="0">
                <a:latin typeface="Century Gothic" pitchFamily="34" charset="0"/>
              </a:rPr>
              <a:t>4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u="sng" dirty="0" smtClean="0">
                <a:latin typeface="Century Gothic" pitchFamily="34" charset="0"/>
              </a:rPr>
              <a:t>&gt;</a:t>
            </a:r>
            <a:r>
              <a:rPr lang="en-US" sz="1600" dirty="0" smtClean="0">
                <a:latin typeface="Century Gothic" pitchFamily="34" charset="0"/>
              </a:rPr>
              <a:t> 5.     This is false, so 4 does not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6 work? Substitute 6 for the variable and check.     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6 </a:t>
            </a:r>
            <a:r>
              <a:rPr lang="en-US" sz="1600" u="sng" dirty="0" smtClean="0">
                <a:latin typeface="Century Gothic" pitchFamily="34" charset="0"/>
              </a:rPr>
              <a:t>&gt;</a:t>
            </a:r>
            <a:r>
              <a:rPr lang="en-US" sz="1600" dirty="0" smtClean="0">
                <a:latin typeface="Century Gothic" pitchFamily="34" charset="0"/>
              </a:rPr>
              <a:t> 5.    This is true, so 6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 !</a:t>
            </a:r>
          </a:p>
          <a:p>
            <a:pPr lvl="1"/>
            <a:endParaRPr lang="en-US" sz="1600" dirty="0">
              <a:latin typeface="Century Gothic" pitchFamily="34" charset="0"/>
            </a:endParaRPr>
          </a:p>
          <a:p>
            <a:r>
              <a:rPr lang="en-US" sz="2000" b="1" dirty="0" smtClean="0">
                <a:latin typeface="Century Gothic" pitchFamily="34" charset="0"/>
              </a:rPr>
              <a:t>Step 2: Draw a number line and the shade the side where all of the values make the inequality true. </a:t>
            </a:r>
            <a:r>
              <a:rPr lang="en-US" sz="2000" b="1" dirty="0" smtClean="0">
                <a:solidFill>
                  <a:srgbClr val="FF0000"/>
                </a:solidFill>
                <a:latin typeface="Century Gothic" pitchFamily="34" charset="0"/>
              </a:rPr>
              <a:t>Also shade the circle, as the solution can also be 5!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6 is a value that works &amp; is located on the right of 5 on the number line. Shade on the right.</a:t>
            </a:r>
          </a:p>
          <a:p>
            <a:pPr marL="3657600" lvl="8" indent="0">
              <a:buNone/>
            </a:pPr>
            <a:r>
              <a:rPr lang="en-US" sz="800" dirty="0" smtClean="0">
                <a:latin typeface="Century Gothic" pitchFamily="34" charset="0"/>
              </a:rPr>
              <a:t>              </a:t>
            </a:r>
            <a:r>
              <a:rPr lang="en-US" dirty="0" smtClean="0">
                <a:latin typeface="Century Gothic" pitchFamily="34" charset="0"/>
              </a:rPr>
              <a:t>5</a:t>
            </a:r>
            <a:endParaRPr lang="en-US" sz="800" dirty="0">
              <a:latin typeface="Century Gothic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28950" y="6294810"/>
            <a:ext cx="2362200" cy="228600"/>
            <a:chOff x="3048000" y="6019800"/>
            <a:chExt cx="2362200" cy="2286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048000" y="61722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229100" y="60198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133850" y="6019800"/>
              <a:ext cx="190500" cy="228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24350" y="6149340"/>
              <a:ext cx="100965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672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entury Gothic" pitchFamily="34" charset="0"/>
              </a:rPr>
              <a:t>5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u="sng" dirty="0" smtClean="0">
                <a:latin typeface="Century Gothic" pitchFamily="34" charset="0"/>
              </a:rPr>
              <a:t>&lt;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>
                <a:latin typeface="Century Gothic" pitchFamily="34" charset="0"/>
              </a:rPr>
              <a:t>x</a:t>
            </a:r>
            <a:endParaRPr lang="en-US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3837"/>
            <a:ext cx="9144000" cy="536416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Step 1: Determine a solution that makes the inequality true.</a:t>
            </a:r>
          </a:p>
          <a:p>
            <a:pPr marL="0" indent="0">
              <a:buNone/>
            </a:pPr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5 work? Substitute 5 for the variable and check.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5 </a:t>
            </a:r>
            <a:r>
              <a:rPr lang="en-US" sz="1600" u="sng" dirty="0" smtClean="0">
                <a:latin typeface="Century Gothic" pitchFamily="34" charset="0"/>
              </a:rPr>
              <a:t>&lt;</a:t>
            </a:r>
            <a:r>
              <a:rPr lang="en-US" sz="1600" dirty="0" smtClean="0">
                <a:latin typeface="Century Gothic" pitchFamily="34" charset="0"/>
              </a:rPr>
              <a:t> 5     This is true, so 5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4 work? Substitute 4 for the variable and check.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5 </a:t>
            </a:r>
            <a:r>
              <a:rPr lang="en-US" sz="1600" u="sng" dirty="0" smtClean="0">
                <a:latin typeface="Century Gothic" pitchFamily="34" charset="0"/>
              </a:rPr>
              <a:t>&lt;</a:t>
            </a:r>
            <a:r>
              <a:rPr lang="en-US" sz="1600" dirty="0" smtClean="0">
                <a:latin typeface="Century Gothic" pitchFamily="34" charset="0"/>
              </a:rPr>
              <a:t> 4.     This is false, so 4 does not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6 work? Substitute 6 for the variable and check.       </a:t>
            </a:r>
          </a:p>
          <a:p>
            <a:pPr lvl="1"/>
            <a:r>
              <a:rPr lang="en-US" sz="1600" dirty="0">
                <a:latin typeface="Century Gothic" pitchFamily="34" charset="0"/>
              </a:rPr>
              <a:t>5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u="sng" dirty="0">
                <a:latin typeface="Century Gothic" pitchFamily="34" charset="0"/>
              </a:rPr>
              <a:t>&lt;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>
                <a:latin typeface="Century Gothic" pitchFamily="34" charset="0"/>
              </a:rPr>
              <a:t>6</a:t>
            </a:r>
            <a:r>
              <a:rPr lang="en-US" sz="1600" dirty="0" smtClean="0">
                <a:latin typeface="Century Gothic" pitchFamily="34" charset="0"/>
              </a:rPr>
              <a:t>.    This is true, so 6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 !</a:t>
            </a:r>
          </a:p>
          <a:p>
            <a:pPr lvl="1"/>
            <a:endParaRPr lang="en-US" sz="1600" dirty="0">
              <a:latin typeface="Century Gothic" pitchFamily="34" charset="0"/>
            </a:endParaRPr>
          </a:p>
          <a:p>
            <a:r>
              <a:rPr lang="en-US" sz="2000" b="1" dirty="0" smtClean="0">
                <a:latin typeface="Century Gothic" pitchFamily="34" charset="0"/>
              </a:rPr>
              <a:t>Step 2: Draw a number line and the shade the side where all of the values make the inequality true. </a:t>
            </a:r>
            <a:r>
              <a:rPr lang="en-US" sz="2000" b="1" dirty="0">
                <a:solidFill>
                  <a:srgbClr val="FF0000"/>
                </a:solidFill>
                <a:latin typeface="Century Gothic" pitchFamily="34" charset="0"/>
              </a:rPr>
              <a:t>Also shade the circle, as the solution can also be 5!</a:t>
            </a:r>
            <a:endParaRPr lang="en-US" sz="2000" b="1" dirty="0" smtClean="0">
              <a:latin typeface="Century Gothic" pitchFamily="34" charset="0"/>
            </a:endParaRPr>
          </a:p>
          <a:p>
            <a:pPr lvl="1"/>
            <a:r>
              <a:rPr lang="en-US" sz="1600" dirty="0">
                <a:latin typeface="Century Gothic" pitchFamily="34" charset="0"/>
              </a:rPr>
              <a:t>6</a:t>
            </a:r>
            <a:r>
              <a:rPr lang="en-US" sz="1600" dirty="0" smtClean="0">
                <a:latin typeface="Century Gothic" pitchFamily="34" charset="0"/>
              </a:rPr>
              <a:t> is a value that works &amp; is located on the right of 5 on the number line. Shade on the right</a:t>
            </a:r>
            <a:r>
              <a:rPr lang="en-US" sz="1600" dirty="0" smtClean="0">
                <a:latin typeface="Century Gothic" pitchFamily="34" charset="0"/>
              </a:rPr>
              <a:t>.</a:t>
            </a:r>
            <a:endParaRPr lang="en-US" sz="1400" dirty="0">
              <a:latin typeface="Century Gothic" pitchFamily="34" charset="0"/>
            </a:endParaRPr>
          </a:p>
          <a:p>
            <a:pPr marL="3657600" lvl="8" indent="0">
              <a:buNone/>
            </a:pPr>
            <a:r>
              <a:rPr lang="en-US" sz="800" dirty="0" smtClean="0">
                <a:latin typeface="Century Gothic" pitchFamily="34" charset="0"/>
              </a:rPr>
              <a:t>              </a:t>
            </a:r>
            <a:r>
              <a:rPr lang="en-US" dirty="0" smtClean="0">
                <a:latin typeface="Century Gothic" pitchFamily="34" charset="0"/>
              </a:rPr>
              <a:t>5</a:t>
            </a:r>
            <a:endParaRPr lang="en-US" sz="800" dirty="0">
              <a:latin typeface="Century Gothic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28950" y="6247705"/>
            <a:ext cx="2362200" cy="228600"/>
            <a:chOff x="3048000" y="6019800"/>
            <a:chExt cx="2362200" cy="2286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048000" y="61722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229100" y="60198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133850" y="6019800"/>
              <a:ext cx="190500" cy="2286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24350" y="6149340"/>
              <a:ext cx="100965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794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sz="4000" i="1" dirty="0" smtClean="0">
                <a:solidFill>
                  <a:srgbClr val="FFFF00"/>
                </a:solidFill>
              </a:rPr>
              <a:t>x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</a:rPr>
              <a:t>&gt;</a:t>
            </a:r>
            <a:r>
              <a:rPr lang="en-US" sz="4000" dirty="0" smtClean="0">
                <a:solidFill>
                  <a:srgbClr val="FFFF00"/>
                </a:solidFill>
              </a:rPr>
              <a:t> 5 has the </a:t>
            </a:r>
            <a:r>
              <a:rPr lang="en-US" sz="4000" b="1" i="1" dirty="0" smtClean="0">
                <a:solidFill>
                  <a:srgbClr val="FFFF00"/>
                </a:solidFill>
              </a:rPr>
              <a:t>same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i="1" dirty="0" smtClean="0">
                <a:solidFill>
                  <a:srgbClr val="FFFF00"/>
                </a:solidFill>
              </a:rPr>
              <a:t>graph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as 5 </a:t>
            </a:r>
            <a:r>
              <a:rPr lang="en-US" sz="4000" u="sng" dirty="0" smtClean="0">
                <a:solidFill>
                  <a:srgbClr val="FFFF00"/>
                </a:solidFill>
              </a:rPr>
              <a:t>&lt;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i="1" dirty="0" smtClean="0">
                <a:solidFill>
                  <a:srgbClr val="FFFF00"/>
                </a:solidFill>
              </a:rPr>
              <a:t>x!</a:t>
            </a:r>
          </a:p>
          <a:p>
            <a:pPr marL="0" indent="0" algn="ctr">
              <a:buNone/>
            </a:pPr>
            <a:endParaRPr lang="en-US" sz="4000" i="1" dirty="0"/>
          </a:p>
          <a:p>
            <a:pPr marL="0" indent="0" algn="ctr">
              <a:buNone/>
            </a:pPr>
            <a:r>
              <a:rPr lang="en-US" sz="3200" dirty="0" smtClean="0"/>
              <a:t>Although the signs point in different directions, for these inequalities, the solutions that make it true are on the right of 5 on the number line.</a:t>
            </a:r>
          </a:p>
          <a:p>
            <a:pPr marL="0" indent="0" algn="ctr">
              <a:buNone/>
            </a:pP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22224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AGAIN…. WARNING!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4525963"/>
          </a:xfrm>
        </p:spPr>
        <p:txBody>
          <a:bodyPr/>
          <a:lstStyle/>
          <a:p>
            <a:pPr marL="457200" lvl="1" indent="0" algn="ctr">
              <a:buNone/>
            </a:pPr>
            <a:endParaRPr lang="en-US" sz="24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457200" lvl="1" indent="0" algn="ctr">
              <a:buNone/>
            </a:pPr>
            <a:endParaRPr lang="en-US" sz="24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Do NOT shade the direction of the sign!</a:t>
            </a: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Instead, only shade the side where the solutions are true.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u="sng" dirty="0" smtClean="0"/>
              <a:t>&gt;</a:t>
            </a:r>
            <a:r>
              <a:rPr lang="en-US" dirty="0" smtClean="0"/>
              <a:t> does not always mean shade on the right!</a:t>
            </a:r>
          </a:p>
          <a:p>
            <a:pPr marL="0" indent="0" algn="ctr">
              <a:buNone/>
            </a:pPr>
            <a:r>
              <a:rPr lang="en-US" u="sng" dirty="0" smtClean="0"/>
              <a:t>&lt;</a:t>
            </a:r>
            <a:r>
              <a:rPr lang="en-US" dirty="0" smtClean="0"/>
              <a:t> </a:t>
            </a:r>
            <a:r>
              <a:rPr lang="en-US" dirty="0" smtClean="0"/>
              <a:t>does not always means shade on the left!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7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 Symbols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907676"/>
              </p:ext>
            </p:extLst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Symbol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itchFamily="34" charset="0"/>
                        </a:rPr>
                        <a:t>Meaning</a:t>
                      </a:r>
                      <a:endParaRPr lang="en-US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Century Gothic" pitchFamily="34" charset="0"/>
                        </a:rPr>
                        <a:t>&lt;</a:t>
                      </a:r>
                    </a:p>
                    <a:p>
                      <a:pPr algn="ctr"/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Century Gothic" pitchFamily="34" charset="0"/>
                        </a:rPr>
                        <a:t>Less Than</a:t>
                      </a:r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Century Gothic" pitchFamily="34" charset="0"/>
                        </a:rPr>
                        <a:t>&gt;</a:t>
                      </a:r>
                    </a:p>
                    <a:p>
                      <a:pPr algn="ctr"/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Century Gothic" pitchFamily="34" charset="0"/>
                        </a:rPr>
                        <a:t>Greater Than</a:t>
                      </a:r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Century Gothic" pitchFamily="34" charset="0"/>
                        </a:rPr>
                        <a:t>=</a:t>
                      </a:r>
                    </a:p>
                    <a:p>
                      <a:pPr algn="ctr"/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Century Gothic" pitchFamily="34" charset="0"/>
                        </a:rPr>
                        <a:t>Equal</a:t>
                      </a:r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b="1" u="sng" dirty="0" smtClean="0">
                          <a:latin typeface="Century Gothic" pitchFamily="34" charset="0"/>
                        </a:rPr>
                        <a:t>&lt;</a:t>
                      </a:r>
                    </a:p>
                    <a:p>
                      <a:pPr algn="ctr"/>
                      <a:endParaRPr lang="en-US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Century Gothic" pitchFamily="34" charset="0"/>
                        </a:rPr>
                        <a:t>Less Than or</a:t>
                      </a:r>
                      <a:r>
                        <a:rPr lang="en-US" b="1" baseline="0" dirty="0" smtClean="0">
                          <a:latin typeface="Century Gothic" pitchFamily="34" charset="0"/>
                        </a:rPr>
                        <a:t> Equal To</a:t>
                      </a:r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b="1" u="sng" dirty="0" smtClean="0">
                          <a:latin typeface="Century Gothic" pitchFamily="34" charset="0"/>
                        </a:rPr>
                        <a:t>&gt;</a:t>
                      </a:r>
                    </a:p>
                    <a:p>
                      <a:pPr algn="ctr"/>
                      <a:endParaRPr lang="en-US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Century Gothic" pitchFamily="34" charset="0"/>
                        </a:rPr>
                        <a:t>Greater Than</a:t>
                      </a:r>
                      <a:r>
                        <a:rPr lang="en-US" b="1" baseline="0" dirty="0" smtClean="0">
                          <a:latin typeface="Century Gothic" pitchFamily="34" charset="0"/>
                        </a:rPr>
                        <a:t> or Equal To</a:t>
                      </a:r>
                      <a:endParaRPr lang="en-US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8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When do I shade the circle?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973511"/>
              </p:ext>
            </p:extLst>
          </p:nvPr>
        </p:nvGraphicFramePr>
        <p:xfrm>
          <a:off x="533400" y="2542309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 pitchFamily="34" charset="0"/>
                        </a:rPr>
                        <a:t>OPEN CIRCLE   </a:t>
                      </a:r>
                      <a:endParaRPr lang="en-US" sz="2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 pitchFamily="34" charset="0"/>
                        </a:rPr>
                        <a:t>CLOSED</a:t>
                      </a:r>
                      <a:r>
                        <a:rPr lang="en-US" sz="2400" baseline="0" dirty="0" smtClean="0">
                          <a:latin typeface="Century Gothic" pitchFamily="34" charset="0"/>
                        </a:rPr>
                        <a:t> CIRCLE </a:t>
                      </a:r>
                      <a:endParaRPr lang="en-US" sz="2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entury Gothic" pitchFamily="34" charset="0"/>
                        </a:rPr>
                        <a:t>&lt;</a:t>
                      </a:r>
                      <a:endParaRPr lang="en-US" sz="3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latin typeface="Century Gothic" pitchFamily="34" charset="0"/>
                        </a:rPr>
                        <a:t>&lt;</a:t>
                      </a:r>
                      <a:endParaRPr lang="en-US" sz="3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entury Gothic" pitchFamily="34" charset="0"/>
                        </a:rPr>
                        <a:t>&gt;</a:t>
                      </a:r>
                      <a:endParaRPr lang="en-US" sz="3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latin typeface="Century Gothic" pitchFamily="34" charset="0"/>
                        </a:rPr>
                        <a:t>&gt;</a:t>
                      </a:r>
                      <a:endParaRPr lang="en-US" sz="32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none" dirty="0" smtClean="0">
                          <a:latin typeface="Century Gothic" pitchFamily="34" charset="0"/>
                        </a:rPr>
                        <a:t>=</a:t>
                      </a:r>
                      <a:endParaRPr lang="en-US" sz="3200" b="1" u="none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344391" y="5029200"/>
            <a:ext cx="2362200" cy="304800"/>
            <a:chOff x="5439641" y="1828800"/>
            <a:chExt cx="2362200" cy="3048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439641" y="19812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6525491" y="1828800"/>
              <a:ext cx="304800" cy="3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409700" y="5029200"/>
            <a:ext cx="2362200" cy="304800"/>
            <a:chOff x="1333500" y="1828800"/>
            <a:chExt cx="2362200" cy="3048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333500" y="19812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2362200" y="1828800"/>
              <a:ext cx="3048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106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Does the solution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/>
              <a:t>+ 1 = 5 for </a:t>
            </a:r>
            <a:r>
              <a:rPr lang="en-US" i="1" dirty="0"/>
              <a:t>x</a:t>
            </a:r>
            <a:r>
              <a:rPr lang="en-US" dirty="0"/>
              <a:t> = 4 </a:t>
            </a:r>
            <a:r>
              <a:rPr lang="en-US" dirty="0" smtClean="0"/>
              <a:t>_________________  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2.   13 </a:t>
            </a:r>
            <a:r>
              <a:rPr lang="en-US" dirty="0"/>
              <a:t>- </a:t>
            </a:r>
            <a:r>
              <a:rPr lang="en-US" i="1" dirty="0"/>
              <a:t>w</a:t>
            </a:r>
            <a:r>
              <a:rPr lang="en-US" dirty="0"/>
              <a:t> = 10 for </a:t>
            </a:r>
            <a:r>
              <a:rPr lang="en-US" i="1" dirty="0"/>
              <a:t>w</a:t>
            </a:r>
            <a:r>
              <a:rPr lang="en-US" dirty="0"/>
              <a:t> = 2 </a:t>
            </a:r>
            <a:r>
              <a:rPr lang="en-US" dirty="0" smtClean="0"/>
              <a:t>________________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 smtClean="0"/>
              <a:t>2 </a:t>
            </a:r>
            <a:r>
              <a:rPr lang="en-US" dirty="0"/>
              <a:t>• </a:t>
            </a:r>
            <a:r>
              <a:rPr lang="en-US" i="1" dirty="0"/>
              <a:t>v </a:t>
            </a:r>
            <a:r>
              <a:rPr lang="en-US" dirty="0"/>
              <a:t>= 12 for </a:t>
            </a:r>
            <a:r>
              <a:rPr lang="en-US" i="1" dirty="0"/>
              <a:t>v</a:t>
            </a:r>
            <a:r>
              <a:rPr lang="en-US" dirty="0"/>
              <a:t> = 10 _________________	</a:t>
            </a: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14 ÷ </a:t>
            </a:r>
            <a:r>
              <a:rPr lang="en-US" i="1" dirty="0"/>
              <a:t>p</a:t>
            </a:r>
            <a:r>
              <a:rPr lang="en-US" dirty="0"/>
              <a:t> = 2 for </a:t>
            </a:r>
            <a:r>
              <a:rPr lang="en-US" i="1" dirty="0"/>
              <a:t>p</a:t>
            </a:r>
            <a:r>
              <a:rPr lang="en-US" dirty="0"/>
              <a:t> = 7 </a:t>
            </a:r>
            <a:r>
              <a:rPr lang="en-US" dirty="0" smtClean="0"/>
              <a:t>_________________</a:t>
            </a:r>
          </a:p>
          <a:p>
            <a:pPr marL="514350" indent="-514350">
              <a:buAutoNum type="arabicPeriod" startAt="3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15245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4</a:t>
            </a:r>
            <a:r>
              <a:rPr lang="en-US" dirty="0" smtClean="0"/>
              <a:t> + 1 = 5    yes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49881" y="4627602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14 </a:t>
            </a:r>
            <a:r>
              <a:rPr lang="en-US" dirty="0"/>
              <a:t>÷</a:t>
            </a:r>
            <a:r>
              <a:rPr lang="en-US" dirty="0" smtClean="0"/>
              <a:t> </a:t>
            </a:r>
            <a:r>
              <a:rPr lang="en-US" dirty="0">
                <a:solidFill>
                  <a:srgbClr val="00B0F0"/>
                </a:solidFill>
              </a:rPr>
              <a:t>7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= 2    yes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5244" y="368549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∙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10</a:t>
            </a:r>
            <a:r>
              <a:rPr lang="en-US" dirty="0" smtClean="0"/>
              <a:t> </a:t>
            </a:r>
            <a:r>
              <a:rPr lang="en-US" dirty="0" smtClean="0"/>
              <a:t>≠ 12    </a:t>
            </a:r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49881" y="263473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13 - </a:t>
            </a:r>
            <a:r>
              <a:rPr lang="en-US" dirty="0" smtClean="0">
                <a:solidFill>
                  <a:srgbClr val="00B0F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smtClean="0"/>
              <a:t>≠ 10       </a:t>
            </a:r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9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each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</a:t>
            </a:r>
            <a:r>
              <a:rPr lang="en-US" dirty="0"/>
              <a:t>	</a:t>
            </a:r>
            <a:r>
              <a:rPr lang="en-US" i="1" dirty="0"/>
              <a:t>w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0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						  </a:t>
            </a:r>
            <a:r>
              <a:rPr lang="en-US" sz="2000" dirty="0" smtClean="0"/>
              <a:t>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</a:t>
            </a:r>
            <a:r>
              <a:rPr lang="en-US" dirty="0"/>
              <a:t>	</a:t>
            </a:r>
            <a:r>
              <a:rPr lang="en-US" i="1" dirty="0"/>
              <a:t>b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						 </a:t>
            </a:r>
            <a:r>
              <a:rPr lang="en-US" sz="2000" dirty="0" smtClean="0"/>
              <a:t>-4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</a:t>
            </a:r>
            <a:r>
              <a:rPr lang="en-US" dirty="0"/>
              <a:t>	</a:t>
            </a:r>
            <a:r>
              <a:rPr lang="en-US" i="1" dirty="0"/>
              <a:t>j </a:t>
            </a:r>
            <a:r>
              <a:rPr lang="en-US" dirty="0"/>
              <a:t>&gt; </a:t>
            </a:r>
            <a:r>
              <a:rPr lang="en-US" dirty="0" smtClean="0"/>
              <a:t>5</a:t>
            </a:r>
          </a:p>
          <a:p>
            <a:pPr marL="0" indent="0">
              <a:buNone/>
            </a:pPr>
            <a:r>
              <a:rPr lang="en-US" dirty="0" smtClean="0"/>
              <a:t>						  </a:t>
            </a:r>
            <a:r>
              <a:rPr lang="en-US" sz="2000" dirty="0" smtClean="0"/>
              <a:t>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      6 &gt; </a:t>
            </a:r>
            <a:r>
              <a:rPr lang="en-US" i="1" dirty="0" smtClean="0"/>
              <a:t>q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  </a:t>
            </a:r>
            <a:r>
              <a:rPr lang="en-US" sz="2000" dirty="0" smtClean="0"/>
              <a:t>6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5105400" y="1828695"/>
            <a:ext cx="2362200" cy="304800"/>
            <a:chOff x="5105400" y="1828800"/>
            <a:chExt cx="2362200" cy="304800"/>
          </a:xfrm>
        </p:grpSpPr>
        <p:grpSp>
          <p:nvGrpSpPr>
            <p:cNvPr id="6" name="Group 5"/>
            <p:cNvGrpSpPr/>
            <p:nvPr/>
          </p:nvGrpSpPr>
          <p:grpSpPr>
            <a:xfrm>
              <a:off x="5105400" y="1828800"/>
              <a:ext cx="2362200" cy="304800"/>
              <a:chOff x="1333500" y="1828800"/>
              <a:chExt cx="2362200" cy="304800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1333500" y="1981200"/>
                <a:ext cx="23622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Oval 3"/>
              <p:cNvSpPr/>
              <p:nvPr/>
            </p:nvSpPr>
            <p:spPr>
              <a:xfrm>
                <a:off x="2362200" y="1828800"/>
                <a:ext cx="304800" cy="3048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6473536" y="1981200"/>
              <a:ext cx="841664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105400" y="2951019"/>
            <a:ext cx="2362200" cy="304800"/>
            <a:chOff x="5105400" y="2951019"/>
            <a:chExt cx="2362200" cy="304800"/>
          </a:xfrm>
        </p:grpSpPr>
        <p:grpSp>
          <p:nvGrpSpPr>
            <p:cNvPr id="7" name="Group 6"/>
            <p:cNvGrpSpPr/>
            <p:nvPr/>
          </p:nvGrpSpPr>
          <p:grpSpPr>
            <a:xfrm>
              <a:off x="5105400" y="2951019"/>
              <a:ext cx="2362200" cy="304800"/>
              <a:chOff x="1333500" y="1828800"/>
              <a:chExt cx="2362200" cy="304800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1333500" y="1981200"/>
                <a:ext cx="23622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Oval 7"/>
              <p:cNvSpPr/>
              <p:nvPr/>
            </p:nvSpPr>
            <p:spPr>
              <a:xfrm>
                <a:off x="2362200" y="1828800"/>
                <a:ext cx="304800" cy="3048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5287240" y="3103419"/>
              <a:ext cx="841664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077691" y="3889655"/>
            <a:ext cx="2362200" cy="304800"/>
            <a:chOff x="5140036" y="4191000"/>
            <a:chExt cx="2362200" cy="304800"/>
          </a:xfrm>
        </p:grpSpPr>
        <p:grpSp>
          <p:nvGrpSpPr>
            <p:cNvPr id="10" name="Group 9"/>
            <p:cNvGrpSpPr/>
            <p:nvPr/>
          </p:nvGrpSpPr>
          <p:grpSpPr>
            <a:xfrm>
              <a:off x="5140036" y="4191000"/>
              <a:ext cx="2362200" cy="304800"/>
              <a:chOff x="1333500" y="1828800"/>
              <a:chExt cx="2362200" cy="3048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1333500" y="1981200"/>
                <a:ext cx="23622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/>
              <p:cNvSpPr/>
              <p:nvPr/>
            </p:nvSpPr>
            <p:spPr>
              <a:xfrm>
                <a:off x="2362200" y="1828800"/>
                <a:ext cx="3048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473536" y="4333701"/>
              <a:ext cx="841664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077691" y="4876800"/>
            <a:ext cx="2362200" cy="304800"/>
            <a:chOff x="5140036" y="5334000"/>
            <a:chExt cx="2362200" cy="304800"/>
          </a:xfrm>
        </p:grpSpPr>
        <p:grpSp>
          <p:nvGrpSpPr>
            <p:cNvPr id="16" name="Group 15"/>
            <p:cNvGrpSpPr/>
            <p:nvPr/>
          </p:nvGrpSpPr>
          <p:grpSpPr>
            <a:xfrm>
              <a:off x="5140036" y="5334000"/>
              <a:ext cx="2362200" cy="304800"/>
              <a:chOff x="1333500" y="1828800"/>
              <a:chExt cx="2362200" cy="304800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1333500" y="1981200"/>
                <a:ext cx="23622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2362200" y="1828800"/>
                <a:ext cx="304800" cy="3048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5292436" y="5463540"/>
              <a:ext cx="841664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390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 pitchFamily="34" charset="0"/>
              </a:rPr>
              <a:t>A number line         ex:</a:t>
            </a: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A variable	         ex:                  </a:t>
            </a:r>
            <a:r>
              <a:rPr lang="en-US" i="1" dirty="0" smtClean="0">
                <a:latin typeface="Century Gothic" pitchFamily="34" charset="0"/>
              </a:rPr>
              <a:t>x, y, v, z, etc.</a:t>
            </a:r>
          </a:p>
          <a:p>
            <a:pPr marL="0" indent="0">
              <a:buNone/>
            </a:pPr>
            <a:r>
              <a:rPr lang="en-US" dirty="0" smtClean="0">
                <a:latin typeface="Century Gothic" pitchFamily="34" charset="0"/>
              </a:rPr>
              <a:t>	</a:t>
            </a:r>
          </a:p>
          <a:p>
            <a:r>
              <a:rPr lang="en-US" dirty="0" smtClean="0">
                <a:latin typeface="Century Gothic" pitchFamily="34" charset="0"/>
              </a:rPr>
              <a:t>To Shade</a:t>
            </a:r>
            <a:r>
              <a:rPr lang="en-US" i="1" dirty="0" smtClean="0">
                <a:latin typeface="Century Gothic" pitchFamily="34" charset="0"/>
              </a:rPr>
              <a:t>      	</a:t>
            </a:r>
            <a:r>
              <a:rPr lang="en-US" i="1" dirty="0">
                <a:latin typeface="Century Gothic" pitchFamily="34" charset="0"/>
              </a:rPr>
              <a:t> </a:t>
            </a:r>
            <a:r>
              <a:rPr lang="en-US" i="1" dirty="0" smtClean="0">
                <a:latin typeface="Century Gothic" pitchFamily="34" charset="0"/>
              </a:rPr>
              <a:t>        </a:t>
            </a:r>
            <a:r>
              <a:rPr lang="en-US" dirty="0" smtClean="0">
                <a:latin typeface="Century Gothic" pitchFamily="34" charset="0"/>
              </a:rPr>
              <a:t>ex: </a:t>
            </a:r>
          </a:p>
          <a:p>
            <a:pPr lvl="1"/>
            <a:r>
              <a:rPr lang="en-US" sz="2400" dirty="0" smtClean="0">
                <a:latin typeface="Century Gothic" pitchFamily="34" charset="0"/>
              </a:rPr>
              <a:t>Shade all solutions that make the inequality true!</a:t>
            </a:r>
          </a:p>
          <a:p>
            <a:pPr marL="457200" lvl="1" indent="0" algn="ctr">
              <a:buNone/>
            </a:pPr>
            <a:endParaRPr lang="en-US" sz="24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Do NOT shade the direction of the sign! </a:t>
            </a: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Instead, only shade where the solutions are true.</a:t>
            </a:r>
            <a:endParaRPr lang="en-US" sz="2400" b="1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19800" y="1905000"/>
            <a:ext cx="23622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10200" y="4267200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6019800" y="3813463"/>
            <a:ext cx="2362200" cy="232063"/>
            <a:chOff x="5410200" y="4151168"/>
            <a:chExt cx="2362200" cy="232063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410200" y="4274127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 flipV="1">
              <a:off x="5562600" y="4201390"/>
              <a:ext cx="914400" cy="1454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477000" y="4151168"/>
              <a:ext cx="228600" cy="232063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598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Century Gothic" pitchFamily="34" charset="0"/>
              </a:rPr>
              <a:t>x</a:t>
            </a:r>
            <a:r>
              <a:rPr lang="en-US" dirty="0" smtClean="0">
                <a:latin typeface="Century Gothic" pitchFamily="34" charset="0"/>
              </a:rPr>
              <a:t> &lt; 5</a:t>
            </a:r>
            <a:endParaRPr lang="en-US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3837"/>
            <a:ext cx="9144000" cy="5364163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Step 1: Determine a solution that makes the inequality true.</a:t>
            </a:r>
          </a:p>
          <a:p>
            <a:pPr marL="0" indent="0">
              <a:buNone/>
            </a:pPr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5 work? Substitute 5 for the variable and check.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5 &lt; 5     This is </a:t>
            </a:r>
            <a:r>
              <a:rPr lang="en-US" sz="1600" b="1" dirty="0" smtClean="0">
                <a:latin typeface="Century Gothic" pitchFamily="34" charset="0"/>
              </a:rPr>
              <a:t>false</a:t>
            </a:r>
            <a:r>
              <a:rPr lang="en-US" sz="1600" dirty="0" smtClean="0">
                <a:latin typeface="Century Gothic" pitchFamily="34" charset="0"/>
              </a:rPr>
              <a:t>, so 5 </a:t>
            </a:r>
            <a:r>
              <a:rPr lang="en-US" sz="1600" b="1" dirty="0" smtClean="0">
                <a:latin typeface="Century Gothic" pitchFamily="34" charset="0"/>
              </a:rPr>
              <a:t>does not </a:t>
            </a:r>
            <a:r>
              <a:rPr lang="en-US" sz="1600" dirty="0" smtClean="0">
                <a:latin typeface="Century Gothic" pitchFamily="34" charset="0"/>
              </a:rPr>
              <a:t>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6 work? Substitute 6 for the variable and check.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6 &lt; 5.     This is </a:t>
            </a:r>
            <a:r>
              <a:rPr lang="en-US" sz="1600" b="1" dirty="0" smtClean="0">
                <a:latin typeface="Century Gothic" pitchFamily="34" charset="0"/>
              </a:rPr>
              <a:t>false</a:t>
            </a:r>
            <a:r>
              <a:rPr lang="en-US" sz="1600" dirty="0" smtClean="0">
                <a:latin typeface="Century Gothic" pitchFamily="34" charset="0"/>
              </a:rPr>
              <a:t>, so 6 </a:t>
            </a:r>
            <a:r>
              <a:rPr lang="en-US" sz="1600" b="1" dirty="0" smtClean="0">
                <a:latin typeface="Century Gothic" pitchFamily="34" charset="0"/>
              </a:rPr>
              <a:t>does not </a:t>
            </a:r>
            <a:r>
              <a:rPr lang="en-US" sz="1600" dirty="0" smtClean="0">
                <a:latin typeface="Century Gothic" pitchFamily="34" charset="0"/>
              </a:rPr>
              <a:t>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4 work? Substitute 4 for the variable and check.     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4 &lt; 5.    This is true, so 4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 !</a:t>
            </a:r>
          </a:p>
          <a:p>
            <a:pPr lvl="1"/>
            <a:endParaRPr lang="en-US" sz="1600" dirty="0">
              <a:latin typeface="Century Gothic" pitchFamily="34" charset="0"/>
            </a:endParaRPr>
          </a:p>
          <a:p>
            <a:r>
              <a:rPr lang="en-US" sz="2000" b="1" dirty="0" smtClean="0">
                <a:latin typeface="Century Gothic" pitchFamily="34" charset="0"/>
              </a:rPr>
              <a:t>Step 2: Draw a number line and the shade the side where all of the values make the inequality true.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4 is a value that works &amp; is located on the left of 5 on the number line. Shade on the left.</a:t>
            </a:r>
          </a:p>
          <a:p>
            <a:pPr lvl="1"/>
            <a:endParaRPr lang="en-US" sz="1400" dirty="0">
              <a:latin typeface="Century Gothic" pitchFamily="34" charset="0"/>
            </a:endParaRPr>
          </a:p>
          <a:p>
            <a:pPr marL="3657600" lvl="8" indent="0">
              <a:buNone/>
            </a:pPr>
            <a:r>
              <a:rPr lang="en-US" sz="800" dirty="0" smtClean="0">
                <a:latin typeface="Century Gothic" pitchFamily="34" charset="0"/>
              </a:rPr>
              <a:t>              </a:t>
            </a:r>
            <a:r>
              <a:rPr lang="en-US" dirty="0" smtClean="0">
                <a:latin typeface="Century Gothic" pitchFamily="34" charset="0"/>
              </a:rPr>
              <a:t>5</a:t>
            </a:r>
            <a:endParaRPr lang="en-US" sz="800" dirty="0">
              <a:latin typeface="Century Gothic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28950" y="6186746"/>
            <a:ext cx="2362200" cy="228600"/>
            <a:chOff x="3048000" y="6019800"/>
            <a:chExt cx="2362200" cy="2286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048000" y="61722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229100" y="60198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133850" y="6019800"/>
              <a:ext cx="1905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6134100"/>
              <a:ext cx="100965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547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entury Gothic" pitchFamily="34" charset="0"/>
              </a:rPr>
              <a:t>5</a:t>
            </a:r>
            <a:r>
              <a:rPr lang="en-US" dirty="0" smtClean="0">
                <a:latin typeface="Century Gothic" pitchFamily="34" charset="0"/>
              </a:rPr>
              <a:t> &gt; x</a:t>
            </a:r>
            <a:endParaRPr lang="en-US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3837"/>
            <a:ext cx="9144000" cy="5364163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Step 1: Determine a solution that makes the inequality true.</a:t>
            </a:r>
          </a:p>
          <a:p>
            <a:pPr marL="0" indent="0">
              <a:buNone/>
            </a:pPr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5 work? Substitute 5 for the variable and check.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5 &lt; 5     This is false, so 5 does not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6 work? Substitute 6 for the variable and check. </a:t>
            </a:r>
          </a:p>
          <a:p>
            <a:pPr lvl="1"/>
            <a:r>
              <a:rPr lang="en-US" sz="1600" dirty="0">
                <a:latin typeface="Century Gothic" pitchFamily="34" charset="0"/>
              </a:rPr>
              <a:t>5</a:t>
            </a:r>
            <a:r>
              <a:rPr lang="en-US" sz="1600" dirty="0" smtClean="0">
                <a:latin typeface="Century Gothic" pitchFamily="34" charset="0"/>
              </a:rPr>
              <a:t> &gt; 6.     This is false, so 6 does not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4 work? Substitute 4 for the variable and check.       </a:t>
            </a:r>
          </a:p>
          <a:p>
            <a:pPr lvl="1"/>
            <a:r>
              <a:rPr lang="en-US" sz="1600" dirty="0">
                <a:latin typeface="Century Gothic" pitchFamily="34" charset="0"/>
              </a:rPr>
              <a:t>5</a:t>
            </a:r>
            <a:r>
              <a:rPr lang="en-US" sz="1600" dirty="0" smtClean="0">
                <a:latin typeface="Century Gothic" pitchFamily="34" charset="0"/>
              </a:rPr>
              <a:t> &gt; 4.    This is true, so 4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 !</a:t>
            </a:r>
          </a:p>
          <a:p>
            <a:pPr lvl="1"/>
            <a:endParaRPr lang="en-US" sz="1600" dirty="0">
              <a:latin typeface="Century Gothic" pitchFamily="34" charset="0"/>
            </a:endParaRPr>
          </a:p>
          <a:p>
            <a:r>
              <a:rPr lang="en-US" sz="2000" b="1" dirty="0" smtClean="0">
                <a:latin typeface="Century Gothic" pitchFamily="34" charset="0"/>
              </a:rPr>
              <a:t>Step 2: Draw a number line and the shade the side where all of the values make the inequality true.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4 is a value that works &amp; is located on the left of 5 on the number line. Shade on the left.</a:t>
            </a:r>
          </a:p>
          <a:p>
            <a:pPr lvl="1"/>
            <a:endParaRPr lang="en-US" sz="1400" dirty="0">
              <a:latin typeface="Century Gothic" pitchFamily="34" charset="0"/>
            </a:endParaRPr>
          </a:p>
          <a:p>
            <a:pPr marL="3657600" lvl="8" indent="0">
              <a:buNone/>
            </a:pPr>
            <a:r>
              <a:rPr lang="en-US" sz="800" dirty="0" smtClean="0">
                <a:latin typeface="Century Gothic" pitchFamily="34" charset="0"/>
              </a:rPr>
              <a:t>              </a:t>
            </a:r>
            <a:r>
              <a:rPr lang="en-US" dirty="0" smtClean="0">
                <a:latin typeface="Century Gothic" pitchFamily="34" charset="0"/>
              </a:rPr>
              <a:t>5</a:t>
            </a:r>
            <a:endParaRPr lang="en-US" sz="800" dirty="0">
              <a:latin typeface="Century Gothic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28950" y="6186746"/>
            <a:ext cx="2362200" cy="228600"/>
            <a:chOff x="3048000" y="6019800"/>
            <a:chExt cx="2362200" cy="2286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048000" y="61722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229100" y="60198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133850" y="6019800"/>
              <a:ext cx="1905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24200" y="6134100"/>
              <a:ext cx="100965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989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sz="4000" i="1" dirty="0" smtClean="0">
                <a:solidFill>
                  <a:srgbClr val="FFFF00"/>
                </a:solidFill>
              </a:rPr>
              <a:t>x</a:t>
            </a:r>
            <a:r>
              <a:rPr lang="en-US" sz="4000" dirty="0" smtClean="0">
                <a:solidFill>
                  <a:srgbClr val="FFFF00"/>
                </a:solidFill>
              </a:rPr>
              <a:t> &lt; 5 has the </a:t>
            </a:r>
            <a:r>
              <a:rPr lang="en-US" sz="4000" b="1" i="1" dirty="0" smtClean="0">
                <a:solidFill>
                  <a:srgbClr val="FFFF00"/>
                </a:solidFill>
              </a:rPr>
              <a:t>same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i="1" dirty="0" smtClean="0">
                <a:solidFill>
                  <a:srgbClr val="FFFF00"/>
                </a:solidFill>
              </a:rPr>
              <a:t>graph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as 5 &gt; </a:t>
            </a:r>
            <a:r>
              <a:rPr lang="en-US" sz="4000" i="1" dirty="0" smtClean="0">
                <a:solidFill>
                  <a:srgbClr val="FFFF00"/>
                </a:solidFill>
              </a:rPr>
              <a:t>x!</a:t>
            </a:r>
          </a:p>
          <a:p>
            <a:pPr marL="0" indent="0" algn="ctr">
              <a:buNone/>
            </a:pPr>
            <a:endParaRPr lang="en-US" sz="4000" i="1" dirty="0"/>
          </a:p>
          <a:p>
            <a:pPr marL="0" indent="0" algn="ctr">
              <a:buNone/>
            </a:pPr>
            <a:r>
              <a:rPr lang="en-US" sz="3200" dirty="0" smtClean="0"/>
              <a:t>Although the signs point in different directions, for these inequalities, </a:t>
            </a:r>
          </a:p>
          <a:p>
            <a:pPr marL="0" indent="0" algn="ctr">
              <a:buNone/>
            </a:pPr>
            <a:r>
              <a:rPr lang="en-US" sz="3200" dirty="0" smtClean="0"/>
              <a:t>the solutions that make the inequalities true are on the left of 5 on the number line.</a:t>
            </a:r>
          </a:p>
          <a:p>
            <a:pPr marL="0" indent="0" algn="ctr">
              <a:buNone/>
            </a:pP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7563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AGAIN…. WARNING!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96400" cy="4525963"/>
          </a:xfrm>
        </p:spPr>
        <p:txBody>
          <a:bodyPr/>
          <a:lstStyle/>
          <a:p>
            <a:pPr marL="457200" lvl="1" indent="0" algn="ctr">
              <a:buNone/>
            </a:pPr>
            <a:endParaRPr lang="en-US" sz="24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marL="457200" lvl="1" indent="0" algn="ctr">
              <a:buNone/>
            </a:pPr>
            <a:endParaRPr lang="en-US" sz="2400" b="1" dirty="0">
              <a:solidFill>
                <a:srgbClr val="FF0000"/>
              </a:solidFill>
              <a:latin typeface="Century Gothic" pitchFamily="34" charset="0"/>
            </a:endParaRP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Do NOT shade the direction of the sign!</a:t>
            </a: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</a:p>
          <a:p>
            <a:pPr marL="457200" lvl="1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Instead, only shade the side where the solutions are true.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/>
              <a:t>&gt; does not always mean shade on the right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r>
              <a:rPr lang="en-US" dirty="0" smtClean="0"/>
              <a:t>&lt; </a:t>
            </a:r>
            <a:r>
              <a:rPr lang="en-US" dirty="0" smtClean="0"/>
              <a:t>does not always means shade on the left!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8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Century Gothic" pitchFamily="34" charset="0"/>
              </a:rPr>
              <a:t>x</a:t>
            </a:r>
            <a:r>
              <a:rPr lang="en-US" dirty="0" smtClean="0">
                <a:latin typeface="Century Gothic" pitchFamily="34" charset="0"/>
              </a:rPr>
              <a:t> &gt; 5</a:t>
            </a:r>
            <a:endParaRPr lang="en-US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3837"/>
            <a:ext cx="9144000" cy="5364163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Step 1: Determine a solution that makes the inequality true.</a:t>
            </a:r>
          </a:p>
          <a:p>
            <a:pPr marL="0" indent="0">
              <a:buNone/>
            </a:pPr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5 work? Substitute 5 for the variable and check.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5 &gt; 5     This is false, so 5 does not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4 work? Substitute 4 for the variable and check. </a:t>
            </a:r>
          </a:p>
          <a:p>
            <a:pPr lvl="1"/>
            <a:r>
              <a:rPr lang="en-US" sz="1600" dirty="0">
                <a:latin typeface="Century Gothic" pitchFamily="34" charset="0"/>
              </a:rPr>
              <a:t>4</a:t>
            </a:r>
            <a:r>
              <a:rPr lang="en-US" sz="1600" dirty="0" smtClean="0">
                <a:latin typeface="Century Gothic" pitchFamily="34" charset="0"/>
              </a:rPr>
              <a:t> &gt; 5.     This is false, so 4 does not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6 work? Substitute 6 for the variable and check.     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6 &gt; 5.    This is true, so 6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 !</a:t>
            </a:r>
          </a:p>
          <a:p>
            <a:pPr lvl="1"/>
            <a:endParaRPr lang="en-US" sz="1600" dirty="0">
              <a:latin typeface="Century Gothic" pitchFamily="34" charset="0"/>
            </a:endParaRPr>
          </a:p>
          <a:p>
            <a:r>
              <a:rPr lang="en-US" sz="2000" b="1" dirty="0" smtClean="0">
                <a:latin typeface="Century Gothic" pitchFamily="34" charset="0"/>
              </a:rPr>
              <a:t>Step 2: Draw a number line and the shade the side where all of the values make the inequality true. </a:t>
            </a:r>
          </a:p>
          <a:p>
            <a:pPr lvl="1"/>
            <a:r>
              <a:rPr lang="en-US" sz="1600" dirty="0">
                <a:latin typeface="Century Gothic" pitchFamily="34" charset="0"/>
              </a:rPr>
              <a:t>6</a:t>
            </a:r>
            <a:r>
              <a:rPr lang="en-US" sz="1600" dirty="0" smtClean="0">
                <a:latin typeface="Century Gothic" pitchFamily="34" charset="0"/>
              </a:rPr>
              <a:t> is a value that works &amp; is located on the right of 5 on the number line. Shade on the right.</a:t>
            </a:r>
          </a:p>
          <a:p>
            <a:pPr lvl="1"/>
            <a:endParaRPr lang="en-US" sz="1400" dirty="0">
              <a:latin typeface="Century Gothic" pitchFamily="34" charset="0"/>
            </a:endParaRPr>
          </a:p>
          <a:p>
            <a:pPr marL="3657600" lvl="8" indent="0">
              <a:buNone/>
            </a:pPr>
            <a:r>
              <a:rPr lang="en-US" sz="800" dirty="0" smtClean="0">
                <a:latin typeface="Century Gothic" pitchFamily="34" charset="0"/>
              </a:rPr>
              <a:t>              </a:t>
            </a:r>
            <a:r>
              <a:rPr lang="en-US" dirty="0" smtClean="0">
                <a:latin typeface="Century Gothic" pitchFamily="34" charset="0"/>
              </a:rPr>
              <a:t>5</a:t>
            </a:r>
            <a:endParaRPr lang="en-US" sz="800" dirty="0">
              <a:latin typeface="Century Gothic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28950" y="6186746"/>
            <a:ext cx="2362200" cy="228600"/>
            <a:chOff x="3048000" y="6019800"/>
            <a:chExt cx="2362200" cy="2286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048000" y="61722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229100" y="60198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133850" y="6019800"/>
              <a:ext cx="1905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24350" y="6149340"/>
              <a:ext cx="100965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513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Century Gothic" pitchFamily="34" charset="0"/>
              </a:rPr>
              <a:t>5</a:t>
            </a:r>
            <a:r>
              <a:rPr lang="en-US" dirty="0" smtClean="0">
                <a:latin typeface="Century Gothic" pitchFamily="34" charset="0"/>
              </a:rPr>
              <a:t> &lt; </a:t>
            </a:r>
            <a:r>
              <a:rPr lang="en-US" dirty="0">
                <a:latin typeface="Century Gothic" pitchFamily="34" charset="0"/>
              </a:rPr>
              <a:t>x</a:t>
            </a:r>
            <a:endParaRPr lang="en-US" i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3837"/>
            <a:ext cx="9144000" cy="5364163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latin typeface="Century Gothic" pitchFamily="34" charset="0"/>
              </a:rPr>
              <a:t>Step 1: Determine a solution that makes the inequality true.</a:t>
            </a:r>
          </a:p>
          <a:p>
            <a:pPr marL="0" indent="0">
              <a:buNone/>
            </a:pPr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5 work? Substitute 5 for the variable and check. 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5 &lt; 5     This is false, so 5 does not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4 work? Substitute 4 for the variable and check. </a:t>
            </a:r>
          </a:p>
          <a:p>
            <a:pPr lvl="1"/>
            <a:r>
              <a:rPr lang="en-US" sz="1600" dirty="0" smtClean="0">
                <a:latin typeface="Century Gothic" pitchFamily="34" charset="0"/>
              </a:rPr>
              <a:t>5 &lt; 4.     This is false, so 4 does not work. </a:t>
            </a:r>
          </a:p>
          <a:p>
            <a:endParaRPr lang="en-US" sz="2000" dirty="0">
              <a:latin typeface="Century Gothic" pitchFamily="34" charset="0"/>
            </a:endParaRPr>
          </a:p>
          <a:p>
            <a:pPr lvl="1"/>
            <a:r>
              <a:rPr lang="en-US" sz="1600" dirty="0" smtClean="0">
                <a:latin typeface="Century Gothic" pitchFamily="34" charset="0"/>
              </a:rPr>
              <a:t>Does 6 work? Substitute 6 for the variable and check.       </a:t>
            </a:r>
          </a:p>
          <a:p>
            <a:pPr lvl="1"/>
            <a:r>
              <a:rPr lang="en-US" sz="1600" dirty="0">
                <a:latin typeface="Century Gothic" pitchFamily="34" charset="0"/>
              </a:rPr>
              <a:t>5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>
                <a:latin typeface="Century Gothic" pitchFamily="34" charset="0"/>
              </a:rPr>
              <a:t>&lt;</a:t>
            </a:r>
            <a:r>
              <a:rPr lang="en-US" sz="1600" dirty="0" smtClean="0">
                <a:latin typeface="Century Gothic" pitchFamily="34" charset="0"/>
              </a:rPr>
              <a:t> </a:t>
            </a:r>
            <a:r>
              <a:rPr lang="en-US" sz="1600" dirty="0">
                <a:latin typeface="Century Gothic" pitchFamily="34" charset="0"/>
              </a:rPr>
              <a:t>6</a:t>
            </a:r>
            <a:r>
              <a:rPr lang="en-US" sz="1600" dirty="0" smtClean="0">
                <a:latin typeface="Century Gothic" pitchFamily="34" charset="0"/>
              </a:rPr>
              <a:t>.    This is true, so 6 </a:t>
            </a:r>
            <a:r>
              <a:rPr lang="en-US" sz="1600" b="1" i="1" dirty="0" smtClean="0">
                <a:latin typeface="Century Gothic" pitchFamily="34" charset="0"/>
              </a:rPr>
              <a:t>does</a:t>
            </a:r>
            <a:r>
              <a:rPr lang="en-US" sz="1600" dirty="0" smtClean="0">
                <a:latin typeface="Century Gothic" pitchFamily="34" charset="0"/>
              </a:rPr>
              <a:t> work !</a:t>
            </a:r>
          </a:p>
          <a:p>
            <a:pPr lvl="1"/>
            <a:endParaRPr lang="en-US" sz="1600" dirty="0">
              <a:latin typeface="Century Gothic" pitchFamily="34" charset="0"/>
            </a:endParaRPr>
          </a:p>
          <a:p>
            <a:r>
              <a:rPr lang="en-US" sz="2000" b="1" dirty="0" smtClean="0">
                <a:latin typeface="Century Gothic" pitchFamily="34" charset="0"/>
              </a:rPr>
              <a:t>Step 2: Draw a number line and the shade the side where all of the values make the inequality true. </a:t>
            </a:r>
          </a:p>
          <a:p>
            <a:pPr lvl="1"/>
            <a:r>
              <a:rPr lang="en-US" sz="1600" dirty="0">
                <a:latin typeface="Century Gothic" pitchFamily="34" charset="0"/>
              </a:rPr>
              <a:t>6</a:t>
            </a:r>
            <a:r>
              <a:rPr lang="en-US" sz="1600" dirty="0" smtClean="0">
                <a:latin typeface="Century Gothic" pitchFamily="34" charset="0"/>
              </a:rPr>
              <a:t> is a value that works &amp; is located on the right of 5 on the number line. Shade on the right.</a:t>
            </a:r>
          </a:p>
          <a:p>
            <a:pPr lvl="1"/>
            <a:endParaRPr lang="en-US" sz="1400" dirty="0">
              <a:latin typeface="Century Gothic" pitchFamily="34" charset="0"/>
            </a:endParaRPr>
          </a:p>
          <a:p>
            <a:pPr marL="3657600" lvl="8" indent="0">
              <a:buNone/>
            </a:pPr>
            <a:r>
              <a:rPr lang="en-US" sz="800" dirty="0" smtClean="0">
                <a:latin typeface="Century Gothic" pitchFamily="34" charset="0"/>
              </a:rPr>
              <a:t>              </a:t>
            </a:r>
            <a:r>
              <a:rPr lang="en-US" dirty="0" smtClean="0">
                <a:latin typeface="Century Gothic" pitchFamily="34" charset="0"/>
              </a:rPr>
              <a:t>5</a:t>
            </a:r>
            <a:endParaRPr lang="en-US" sz="800" dirty="0">
              <a:latin typeface="Century Gothic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28950" y="6186746"/>
            <a:ext cx="2362200" cy="228600"/>
            <a:chOff x="3048000" y="6019800"/>
            <a:chExt cx="2362200" cy="2286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048000" y="6172200"/>
              <a:ext cx="2362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229100" y="60198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133850" y="6019800"/>
              <a:ext cx="1905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24350" y="6149340"/>
              <a:ext cx="100965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31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121</TotalTime>
  <Words>1617</Words>
  <Application>Microsoft Office PowerPoint</Application>
  <PresentationFormat>On-screen Show (4:3)</PresentationFormat>
  <Paragraphs>247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Graphing Solutions</vt:lpstr>
      <vt:lpstr>Inequality Symbols</vt:lpstr>
      <vt:lpstr>What You Need</vt:lpstr>
      <vt:lpstr>x &lt; 5</vt:lpstr>
      <vt:lpstr>5 &gt; x</vt:lpstr>
      <vt:lpstr>NOTICE!!!</vt:lpstr>
      <vt:lpstr>AGAIN…. WARNING! </vt:lpstr>
      <vt:lpstr>x &gt; 5</vt:lpstr>
      <vt:lpstr>5 &lt; x</vt:lpstr>
      <vt:lpstr>NOTICE!!!</vt:lpstr>
      <vt:lpstr>AGAIN…. WARNING! </vt:lpstr>
      <vt:lpstr>x &lt; 5</vt:lpstr>
      <vt:lpstr>5 &gt; x</vt:lpstr>
      <vt:lpstr>NOTICE!!!</vt:lpstr>
      <vt:lpstr>AGAIN…. WARNING! </vt:lpstr>
      <vt:lpstr>x &gt; 5</vt:lpstr>
      <vt:lpstr>5 &lt; x</vt:lpstr>
      <vt:lpstr>NOTICE!!!</vt:lpstr>
      <vt:lpstr>AGAIN…. WARNING! </vt:lpstr>
      <vt:lpstr>When do I shade the circle?</vt:lpstr>
      <vt:lpstr>Practice: Does the solution work?</vt:lpstr>
      <vt:lpstr>Graph each inequality</vt:lpstr>
    </vt:vector>
  </TitlesOfParts>
  <Company>DCBE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Solutions</dc:title>
  <dc:creator>Jamie Kennedy</dc:creator>
  <cp:lastModifiedBy>J Simone</cp:lastModifiedBy>
  <cp:revision>12</cp:revision>
  <dcterms:created xsi:type="dcterms:W3CDTF">2015-03-09T19:45:27Z</dcterms:created>
  <dcterms:modified xsi:type="dcterms:W3CDTF">2015-06-20T21:39:51Z</dcterms:modified>
</cp:coreProperties>
</file>