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62" r:id="rId3"/>
    <p:sldId id="265" r:id="rId4"/>
    <p:sldId id="264" r:id="rId5"/>
    <p:sldId id="266" r:id="rId6"/>
    <p:sldId id="267" r:id="rId7"/>
    <p:sldId id="258" r:id="rId8"/>
    <p:sldId id="272" r:id="rId9"/>
    <p:sldId id="268" r:id="rId10"/>
    <p:sldId id="269" r:id="rId11"/>
    <p:sldId id="273" r:id="rId12"/>
    <p:sldId id="270" r:id="rId13"/>
    <p:sldId id="271" r:id="rId14"/>
    <p:sldId id="274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74C8-3D69-49DA-B7D3-2E1A7F0390E3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939CDF9-087F-4A2A-B993-FBA7BC05722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74C8-3D69-49DA-B7D3-2E1A7F0390E3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CDF9-087F-4A2A-B993-FBA7BC057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74C8-3D69-49DA-B7D3-2E1A7F0390E3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CDF9-087F-4A2A-B993-FBA7BC057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74C8-3D69-49DA-B7D3-2E1A7F0390E3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CDF9-087F-4A2A-B993-FBA7BC057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74C8-3D69-49DA-B7D3-2E1A7F0390E3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CDF9-087F-4A2A-B993-FBA7BC0572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74C8-3D69-49DA-B7D3-2E1A7F0390E3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CDF9-087F-4A2A-B993-FBA7BC057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74C8-3D69-49DA-B7D3-2E1A7F0390E3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CDF9-087F-4A2A-B993-FBA7BC057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74C8-3D69-49DA-B7D3-2E1A7F0390E3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CDF9-087F-4A2A-B993-FBA7BC057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74C8-3D69-49DA-B7D3-2E1A7F0390E3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CDF9-087F-4A2A-B993-FBA7BC0572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74C8-3D69-49DA-B7D3-2E1A7F0390E3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CDF9-087F-4A2A-B993-FBA7BC0572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74C8-3D69-49DA-B7D3-2E1A7F0390E3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9CDF9-087F-4A2A-B993-FBA7BC0572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76874C8-3D69-49DA-B7D3-2E1A7F0390E3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939CDF9-087F-4A2A-B993-FBA7BC0572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2895600"/>
            <a:ext cx="5334000" cy="1828800"/>
          </a:xfrm>
        </p:spPr>
        <p:txBody>
          <a:bodyPr/>
          <a:lstStyle/>
          <a:p>
            <a:pPr algn="ctr"/>
            <a:endParaRPr lang="en-US" dirty="0" smtClean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US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Break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It Down!</a:t>
            </a:r>
            <a:endParaRPr lang="en-US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1066800"/>
            <a:ext cx="6149589" cy="1809183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Distributive Property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82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Gold digger &amp;</a:t>
            </a:r>
            <a:br>
              <a:rPr lang="en-US" sz="4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r>
              <a:rPr lang="en-US" sz="4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the Distributive Property</a:t>
            </a:r>
            <a:endParaRPr lang="en-US" sz="4800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7658" y="1769078"/>
            <a:ext cx="4364548" cy="483291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12 </a:t>
            </a:r>
            <a:r>
              <a:rPr lang="en-US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+ </a:t>
            </a:r>
            <a:r>
              <a:rPr lang="en-US" sz="2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6</a:t>
            </a:r>
            <a:endParaRPr lang="en-US" sz="2400" b="1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0"/>
              </a:spcBef>
              <a:buAutoNum type="arabicParenBoth"/>
            </a:pPr>
            <a:r>
              <a:rPr lang="en-US" dirty="0" smtClean="0">
                <a:latin typeface="Century Gothic" panose="020B0502020202020204" pitchFamily="34" charset="0"/>
              </a:rPr>
              <a:t>Multiply down for the common factor you want to use. </a:t>
            </a:r>
          </a:p>
          <a:p>
            <a:pPr marL="514350" indent="-514350">
              <a:spcBef>
                <a:spcPts val="0"/>
              </a:spcBef>
              <a:buAutoNum type="arabicParenBoth"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0"/>
              </a:spcBef>
              <a:buAutoNum type="arabicParenBoth"/>
            </a:pPr>
            <a:r>
              <a:rPr lang="en-US" dirty="0" smtClean="0">
                <a:latin typeface="Century Gothic" panose="020B0502020202020204" pitchFamily="34" charset="0"/>
              </a:rPr>
              <a:t>Then use the quotients next to the factor to rewrite the problem.</a:t>
            </a:r>
          </a:p>
          <a:p>
            <a:pPr marL="514350" indent="-514350">
              <a:spcBef>
                <a:spcPts val="0"/>
              </a:spcBef>
              <a:buAutoNum type="arabicParenBoth"/>
            </a:pPr>
            <a:endParaRPr lang="en-US" sz="8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6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600" dirty="0" smtClean="0">
                <a:latin typeface="Century Gothic" panose="020B0502020202020204" pitchFamily="34" charset="0"/>
              </a:rPr>
              <a:t>2(6 </a:t>
            </a:r>
            <a:r>
              <a:rPr lang="en-US" sz="1600" dirty="0" smtClean="0">
                <a:latin typeface="Century Gothic" panose="020B0502020202020204" pitchFamily="34" charset="0"/>
              </a:rPr>
              <a:t>+ </a:t>
            </a:r>
            <a:r>
              <a:rPr lang="en-US" sz="1600" dirty="0" smtClean="0">
                <a:latin typeface="Century Gothic" panose="020B0502020202020204" pitchFamily="34" charset="0"/>
              </a:rPr>
              <a:t>3)</a:t>
            </a:r>
            <a:endParaRPr lang="en-US" sz="16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600" dirty="0">
                <a:latin typeface="Century Gothic" panose="020B0502020202020204" pitchFamily="34" charset="0"/>
              </a:rPr>
              <a:t>6</a:t>
            </a:r>
            <a:r>
              <a:rPr lang="en-US" sz="1600" dirty="0" smtClean="0">
                <a:latin typeface="Century Gothic" panose="020B0502020202020204" pitchFamily="34" charset="0"/>
              </a:rPr>
              <a:t>(2 </a:t>
            </a:r>
            <a:r>
              <a:rPr lang="en-US" sz="1600" dirty="0" smtClean="0">
                <a:latin typeface="Century Gothic" panose="020B0502020202020204" pitchFamily="34" charset="0"/>
              </a:rPr>
              <a:t>+ </a:t>
            </a:r>
            <a:r>
              <a:rPr lang="en-US" sz="1600" dirty="0" smtClean="0">
                <a:latin typeface="Century Gothic" panose="020B0502020202020204" pitchFamily="34" charset="0"/>
              </a:rPr>
              <a:t>1)</a:t>
            </a:r>
            <a:endParaRPr lang="en-US" sz="16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365161" y="1885834"/>
            <a:ext cx="2292929" cy="3886200"/>
            <a:chOff x="4107871" y="1752600"/>
            <a:chExt cx="2292929" cy="38862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624945" y="1766455"/>
              <a:ext cx="0" cy="38584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876800" y="1752600"/>
              <a:ext cx="0" cy="388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107873" y="1752600"/>
              <a:ext cx="0" cy="388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400800" y="1752600"/>
              <a:ext cx="0" cy="388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107873" y="17526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107873" y="32766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107872" y="25146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107873" y="48768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107873" y="4073236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107871" y="56388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7283024" y="209383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229102" y="2832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283024" y="3600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522110" y="200150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entury Gothic" panose="020B0502020202020204" pitchFamily="34" charset="0"/>
              </a:rPr>
              <a:t>÷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22110" y="3644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522110" y="288236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081157" y="2095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014315" y="2832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081157" y="3600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6522110" y="2832500"/>
            <a:ext cx="457200" cy="3985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522110" y="3600334"/>
            <a:ext cx="457200" cy="3985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8014315" y="2817915"/>
            <a:ext cx="457200" cy="3985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225721" y="2832500"/>
            <a:ext cx="457200" cy="3985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284110" y="3535802"/>
            <a:ext cx="457200" cy="3985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8081157" y="3583171"/>
            <a:ext cx="457200" cy="3985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 flipH="1">
            <a:off x="5666065" y="2995094"/>
            <a:ext cx="408707" cy="363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666067" y="3414194"/>
            <a:ext cx="408707" cy="363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097582" y="32310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671496" y="317684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70924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 animBg="1"/>
      <p:bldP spid="2" grpId="1" animBg="1"/>
      <p:bldP spid="2" grpId="2" animBg="1"/>
      <p:bldP spid="51" grpId="0" animBg="1"/>
      <p:bldP spid="68" grpId="0" animBg="1"/>
      <p:bldP spid="68" grpId="1" animBg="1"/>
      <p:bldP spid="69" grpId="0" animBg="1"/>
      <p:bldP spid="69" grpId="1" animBg="1"/>
      <p:bldP spid="70" grpId="0" animBg="1"/>
      <p:bldP spid="71" grpId="0" animBg="1"/>
      <p:bldP spid="76" grpId="0"/>
      <p:bldP spid="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457200" y="1719072"/>
            <a:ext cx="8229600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Wingdings 2" pitchFamily="18" charset="2"/>
              <a:buNone/>
            </a:pPr>
            <a:endParaRPr lang="en-US" dirty="0" smtClean="0"/>
          </a:p>
          <a:p>
            <a:pPr marL="45720" indent="0" algn="ctr">
              <a:buFont typeface="Wingdings 2" pitchFamily="18" charset="2"/>
              <a:buNone/>
            </a:pPr>
            <a:endParaRPr lang="en-US" dirty="0" smtClean="0"/>
          </a:p>
          <a:p>
            <a:pPr marL="45720" indent="0" algn="ctr">
              <a:buFont typeface="Wingdings 2" pitchFamily="18" charset="2"/>
              <a:buNone/>
            </a:pPr>
            <a:endParaRPr lang="en-US" dirty="0"/>
          </a:p>
          <a:p>
            <a:pPr marL="45720" indent="0" algn="ctr">
              <a:buFont typeface="Wingdings 2" pitchFamily="18" charset="2"/>
              <a:buNone/>
            </a:pPr>
            <a:endParaRPr lang="en-US" dirty="0" smtClean="0"/>
          </a:p>
          <a:p>
            <a:pPr marL="45720" indent="0" algn="ctr">
              <a:buFont typeface="Wingdings 2" pitchFamily="18" charset="2"/>
              <a:buNone/>
            </a:pPr>
            <a:endParaRPr lang="en-US" dirty="0" smtClean="0"/>
          </a:p>
          <a:p>
            <a:pPr marL="45720" indent="0">
              <a:buFont typeface="Wingdings 2" pitchFamily="18" charset="2"/>
              <a:buNone/>
            </a:pP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 work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en-US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12 </a:t>
            </a:r>
            <a:r>
              <a:rPr lang="en-US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+ </a:t>
            </a:r>
            <a:r>
              <a:rPr lang="en-US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6</a:t>
            </a:r>
          </a:p>
          <a:p>
            <a:pPr marL="45720" indent="0" algn="ctr">
              <a:buNone/>
            </a:pPr>
            <a:endParaRPr lang="en-US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45720" indent="0" algn="ctr">
              <a:buNone/>
            </a:pPr>
            <a:r>
              <a:rPr lang="en-US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12 + 6 = 18</a:t>
            </a:r>
          </a:p>
          <a:p>
            <a:pPr marL="45720" indent="0" algn="ctr">
              <a:buNone/>
            </a:pPr>
            <a:endParaRPr lang="en-US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45720" indent="0" algn="ctr">
              <a:buNone/>
            </a:pPr>
            <a:endParaRPr lang="en-US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5" name="Curved Down Arrow 4"/>
          <p:cNvSpPr/>
          <p:nvPr/>
        </p:nvSpPr>
        <p:spPr>
          <a:xfrm>
            <a:off x="6019800" y="3200400"/>
            <a:ext cx="8001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6019800" y="3228109"/>
            <a:ext cx="1371600" cy="2978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2057400" y="3200400"/>
            <a:ext cx="8001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>
            <a:off x="2057400" y="3228109"/>
            <a:ext cx="1371600" cy="2978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1905000" y="3657600"/>
            <a:ext cx="1910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</a:t>
            </a:r>
            <a:r>
              <a:rPr lang="en-US" dirty="0" smtClean="0"/>
              <a:t>   X   (6   </a:t>
            </a:r>
            <a:r>
              <a:rPr lang="en-US" dirty="0"/>
              <a:t>+ </a:t>
            </a:r>
            <a:r>
              <a:rPr lang="en-US" dirty="0" smtClean="0"/>
              <a:t>  3)</a:t>
            </a:r>
          </a:p>
          <a:p>
            <a:endParaRPr lang="en-US" dirty="0"/>
          </a:p>
          <a:p>
            <a:r>
              <a:rPr lang="en-US" dirty="0" smtClean="0"/>
              <a:t> 12  +  6  =  18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5867400" y="3657600"/>
            <a:ext cx="1910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6   x   (2   +   1)</a:t>
            </a:r>
          </a:p>
          <a:p>
            <a:endParaRPr lang="en-US" dirty="0"/>
          </a:p>
          <a:p>
            <a:r>
              <a:rPr lang="en-US" dirty="0" smtClean="0"/>
              <a:t>    12 + 6 =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46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Gold digger &amp;</a:t>
            </a:r>
            <a:br>
              <a:rPr lang="en-US" sz="4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r>
              <a:rPr lang="en-US" sz="4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the Distributive Property</a:t>
            </a:r>
            <a:endParaRPr lang="en-US" sz="4800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7658" y="1769078"/>
            <a:ext cx="4932542" cy="483291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You can use the Gold Digger for the distributive property!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Factor the expression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24 </a:t>
            </a:r>
            <a:r>
              <a:rPr lang="en-US" sz="2400" dirty="0" smtClean="0">
                <a:latin typeface="Century Gothic" panose="020B0502020202020204" pitchFamily="34" charset="0"/>
              </a:rPr>
              <a:t>+ </a:t>
            </a:r>
            <a:r>
              <a:rPr lang="en-US" sz="2400" dirty="0" smtClean="0">
                <a:latin typeface="Century Gothic" panose="020B0502020202020204" pitchFamily="34" charset="0"/>
              </a:rPr>
              <a:t>6</a:t>
            </a:r>
            <a:r>
              <a:rPr lang="en-US" sz="2400" dirty="0" smtClean="0">
                <a:latin typeface="Century Gothic" panose="020B0502020202020204" pitchFamily="34" charset="0"/>
              </a:rPr>
              <a:t>0</a:t>
            </a:r>
            <a:endParaRPr lang="en-US" sz="24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700" b="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0" dirty="0" smtClean="0">
                <a:latin typeface="Century Gothic" panose="020B0502020202020204" pitchFamily="34" charset="0"/>
              </a:rPr>
              <a:t>* Factor </a:t>
            </a:r>
            <a:r>
              <a:rPr lang="en-US" sz="2400" dirty="0" smtClean="0">
                <a:latin typeface="Century Gothic" panose="020B0502020202020204" pitchFamily="34" charset="0"/>
              </a:rPr>
              <a:t>as if you want </a:t>
            </a:r>
            <a:r>
              <a:rPr lang="en-US" sz="2400" b="0" dirty="0" smtClean="0">
                <a:latin typeface="Century Gothic" panose="020B0502020202020204" pitchFamily="34" charset="0"/>
              </a:rPr>
              <a:t>to </a:t>
            </a:r>
            <a:r>
              <a:rPr lang="en-US" sz="2400" b="0" dirty="0">
                <a:latin typeface="Century Gothic" panose="020B0502020202020204" pitchFamily="34" charset="0"/>
              </a:rPr>
              <a:t>find the Greatest Common Factor</a:t>
            </a:r>
            <a:r>
              <a:rPr lang="en-US" sz="2400" b="0" dirty="0" smtClean="0">
                <a:latin typeface="Century Gothic" panose="020B0502020202020204" pitchFamily="34" charset="0"/>
              </a:rPr>
              <a:t>.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365161" y="1885834"/>
            <a:ext cx="2292929" cy="3886200"/>
            <a:chOff x="4107871" y="1752600"/>
            <a:chExt cx="2292929" cy="38862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624945" y="1766455"/>
              <a:ext cx="0" cy="38584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876800" y="1752600"/>
              <a:ext cx="0" cy="388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107873" y="1752600"/>
              <a:ext cx="0" cy="388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400800" y="1752600"/>
              <a:ext cx="0" cy="388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107873" y="17526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107873" y="32766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107872" y="25146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107873" y="48768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107873" y="4073236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107871" y="56388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7283024" y="209383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229102" y="2832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283024" y="3600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522110" y="200150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entury Gothic" panose="020B0502020202020204" pitchFamily="34" charset="0"/>
              </a:rPr>
              <a:t>÷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22110" y="3644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522110" y="288236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081157" y="2095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014315" y="2832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081157" y="3600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8014315" y="44268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268211" y="445603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522110" y="44268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3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4" grpId="0"/>
      <p:bldP spid="36" grpId="0"/>
      <p:bldP spid="39" grpId="0"/>
      <p:bldP spid="33" grpId="0"/>
      <p:bldP spid="38" grpId="0"/>
      <p:bldP spid="56" grpId="0"/>
      <p:bldP spid="57" grpId="0"/>
      <p:bldP spid="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Gold digger &amp;</a:t>
            </a:r>
            <a:br>
              <a:rPr lang="en-US" sz="4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r>
              <a:rPr lang="en-US" sz="4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the Distributive Property</a:t>
            </a:r>
            <a:endParaRPr lang="en-US" sz="4800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7658" y="1769078"/>
            <a:ext cx="4364548" cy="483291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24 </a:t>
            </a:r>
            <a:r>
              <a:rPr lang="en-US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+ </a:t>
            </a:r>
            <a:r>
              <a:rPr lang="en-US" sz="2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60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b="1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0"/>
              </a:spcBef>
              <a:buAutoNum type="arabicParenBoth"/>
            </a:pPr>
            <a:r>
              <a:rPr lang="en-US" dirty="0" smtClean="0">
                <a:latin typeface="Century Gothic" panose="020B0502020202020204" pitchFamily="34" charset="0"/>
              </a:rPr>
              <a:t>Multiply </a:t>
            </a:r>
            <a:r>
              <a:rPr lang="en-US" dirty="0" smtClean="0">
                <a:latin typeface="Century Gothic" panose="020B0502020202020204" pitchFamily="34" charset="0"/>
              </a:rPr>
              <a:t>down for the common factor you want to use. </a:t>
            </a:r>
          </a:p>
          <a:p>
            <a:pPr marL="514350" indent="-514350">
              <a:spcBef>
                <a:spcPts val="0"/>
              </a:spcBef>
              <a:buAutoNum type="arabicParenBoth"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0"/>
              </a:spcBef>
              <a:buAutoNum type="arabicParenBoth"/>
            </a:pPr>
            <a:r>
              <a:rPr lang="en-US" dirty="0" smtClean="0">
                <a:latin typeface="Century Gothic" panose="020B0502020202020204" pitchFamily="34" charset="0"/>
              </a:rPr>
              <a:t>Then use the quotients next to the factor to rewrite the problem.</a:t>
            </a:r>
          </a:p>
          <a:p>
            <a:pPr marL="514350" indent="-514350">
              <a:spcBef>
                <a:spcPts val="0"/>
              </a:spcBef>
              <a:buAutoNum type="arabicParenBoth"/>
            </a:pPr>
            <a:endParaRPr lang="en-US" sz="8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6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600" dirty="0" smtClean="0">
                <a:latin typeface="Century Gothic" panose="020B0502020202020204" pitchFamily="34" charset="0"/>
              </a:rPr>
              <a:t>2(12 + </a:t>
            </a:r>
            <a:r>
              <a:rPr lang="en-US" sz="1600" dirty="0" smtClean="0">
                <a:latin typeface="Century Gothic" panose="020B0502020202020204" pitchFamily="34" charset="0"/>
              </a:rPr>
              <a:t>30</a:t>
            </a:r>
            <a:r>
              <a:rPr lang="en-US" sz="1600" dirty="0" smtClean="0">
                <a:latin typeface="Century Gothic" panose="020B0502020202020204" pitchFamily="34" charset="0"/>
              </a:rPr>
              <a:t>)</a:t>
            </a:r>
            <a:endParaRPr lang="en-US" sz="16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600" dirty="0" smtClean="0">
                <a:latin typeface="Century Gothic" panose="020B0502020202020204" pitchFamily="34" charset="0"/>
              </a:rPr>
              <a:t>4(6 + </a:t>
            </a:r>
            <a:r>
              <a:rPr lang="en-US" sz="1600" dirty="0" smtClean="0">
                <a:latin typeface="Century Gothic" panose="020B0502020202020204" pitchFamily="34" charset="0"/>
              </a:rPr>
              <a:t>15)</a:t>
            </a:r>
            <a:endParaRPr lang="en-US" sz="16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600" dirty="0" smtClean="0">
                <a:latin typeface="Century Gothic" panose="020B0502020202020204" pitchFamily="34" charset="0"/>
              </a:rPr>
              <a:t>12(2 + </a:t>
            </a:r>
            <a:r>
              <a:rPr lang="en-US" sz="1600" dirty="0" smtClean="0">
                <a:latin typeface="Century Gothic" panose="020B0502020202020204" pitchFamily="34" charset="0"/>
              </a:rPr>
              <a:t>5)</a:t>
            </a:r>
            <a:endParaRPr lang="en-US" sz="1600" dirty="0" smtClean="0">
              <a:latin typeface="Century Gothic" panose="020B050202020202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365161" y="1885834"/>
            <a:ext cx="2292929" cy="3886200"/>
            <a:chOff x="4107871" y="1752600"/>
            <a:chExt cx="2292929" cy="38862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624945" y="1766455"/>
              <a:ext cx="0" cy="38584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876800" y="1752600"/>
              <a:ext cx="0" cy="388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107873" y="1752600"/>
              <a:ext cx="0" cy="388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400800" y="1752600"/>
              <a:ext cx="0" cy="388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107873" y="17526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107873" y="32766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107872" y="25146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107873" y="48768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107873" y="4073236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107871" y="56388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7283024" y="209383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229102" y="2832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283024" y="3600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522110" y="200150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entury Gothic" panose="020B0502020202020204" pitchFamily="34" charset="0"/>
              </a:rPr>
              <a:t>÷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22110" y="3644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522110" y="288236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081157" y="2095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014315" y="2832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081157" y="3600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6522110" y="2832500"/>
            <a:ext cx="457200" cy="3985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522110" y="3600334"/>
            <a:ext cx="457200" cy="3985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014315" y="44268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268211" y="445603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522110" y="44268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6522109" y="4394969"/>
            <a:ext cx="457200" cy="3985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8014315" y="2817915"/>
            <a:ext cx="457200" cy="3985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225721" y="2832500"/>
            <a:ext cx="457200" cy="3985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284110" y="3535802"/>
            <a:ext cx="457200" cy="3985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8081157" y="3583171"/>
            <a:ext cx="457200" cy="3985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8014315" y="4412281"/>
            <a:ext cx="457200" cy="3985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7284110" y="4394969"/>
            <a:ext cx="457200" cy="3985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 flipH="1">
            <a:off x="5666065" y="2995094"/>
            <a:ext cx="408707" cy="363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666067" y="3414194"/>
            <a:ext cx="408707" cy="363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097582" y="32310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671496" y="317684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x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5671496" y="4456036"/>
            <a:ext cx="607629" cy="292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208865" y="42605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161896" y="374963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x</a:t>
            </a:r>
          </a:p>
        </p:txBody>
      </p:sp>
      <p:cxnSp>
        <p:nvCxnSpPr>
          <p:cNvPr id="81" name="Straight Connector 80"/>
          <p:cNvCxnSpPr/>
          <p:nvPr/>
        </p:nvCxnSpPr>
        <p:spPr>
          <a:xfrm flipH="1">
            <a:off x="4796249" y="3562573"/>
            <a:ext cx="408707" cy="363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796251" y="3981673"/>
            <a:ext cx="408707" cy="363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4288620" y="381417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6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1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 animBg="1"/>
      <p:bldP spid="2" grpId="1" animBg="1"/>
      <p:bldP spid="2" grpId="2" animBg="1"/>
      <p:bldP spid="2" grpId="3" animBg="1"/>
      <p:bldP spid="2" grpId="4" animBg="1"/>
      <p:bldP spid="51" grpId="0" animBg="1"/>
      <p:bldP spid="51" grpId="1" animBg="1"/>
      <p:bldP spid="51" grpId="2" animBg="1"/>
      <p:bldP spid="66" grpId="0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3" grpId="0" animBg="1"/>
      <p:bldP spid="76" grpId="0"/>
      <p:bldP spid="76" grpId="1"/>
      <p:bldP spid="76" grpId="2"/>
      <p:bldP spid="77" grpId="0"/>
      <p:bldP spid="77" grpId="1"/>
      <p:bldP spid="77" grpId="2"/>
      <p:bldP spid="79" grpId="0"/>
      <p:bldP spid="80" grpId="0"/>
      <p:bldP spid="8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457200" y="1719072"/>
            <a:ext cx="8229600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Wingdings 2" pitchFamily="18" charset="2"/>
              <a:buNone/>
            </a:pPr>
            <a:endParaRPr lang="en-US" dirty="0" smtClean="0"/>
          </a:p>
          <a:p>
            <a:pPr marL="45720" indent="0" algn="ctr">
              <a:buFont typeface="Wingdings 2" pitchFamily="18" charset="2"/>
              <a:buNone/>
            </a:pPr>
            <a:endParaRPr lang="en-US" dirty="0" smtClean="0"/>
          </a:p>
          <a:p>
            <a:pPr marL="45720" indent="0" algn="ctr">
              <a:buFont typeface="Wingdings 2" pitchFamily="18" charset="2"/>
              <a:buNone/>
            </a:pPr>
            <a:endParaRPr lang="en-US" dirty="0"/>
          </a:p>
          <a:p>
            <a:pPr marL="45720" indent="0" algn="ctr">
              <a:buFont typeface="Wingdings 2" pitchFamily="18" charset="2"/>
              <a:buNone/>
            </a:pPr>
            <a:endParaRPr lang="en-US" dirty="0" smtClean="0"/>
          </a:p>
          <a:p>
            <a:pPr marL="45720" indent="0" algn="ctr">
              <a:buFont typeface="Wingdings 2" pitchFamily="18" charset="2"/>
              <a:buNone/>
            </a:pPr>
            <a:endParaRPr lang="en-US" dirty="0" smtClean="0"/>
          </a:p>
          <a:p>
            <a:pPr marL="45720" indent="0">
              <a:buFont typeface="Wingdings 2" pitchFamily="18" charset="2"/>
              <a:buNone/>
            </a:pP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 work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en-US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24 + </a:t>
            </a:r>
            <a:r>
              <a:rPr lang="en-US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60</a:t>
            </a:r>
          </a:p>
          <a:p>
            <a:pPr marL="45720" indent="0" algn="ctr">
              <a:buNone/>
            </a:pPr>
            <a:endParaRPr lang="en-US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45720" indent="0" algn="ctr">
              <a:buNone/>
            </a:pPr>
            <a:r>
              <a:rPr lang="en-US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24 + 60 = 84</a:t>
            </a:r>
          </a:p>
          <a:p>
            <a:pPr marL="45720" indent="0" algn="ctr">
              <a:buNone/>
            </a:pPr>
            <a:endParaRPr lang="en-US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45720" indent="0" algn="ctr">
              <a:buNone/>
            </a:pPr>
            <a:endParaRPr lang="en-US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5" name="Curved Down Arrow 4"/>
          <p:cNvSpPr/>
          <p:nvPr/>
        </p:nvSpPr>
        <p:spPr>
          <a:xfrm>
            <a:off x="3810000" y="3172691"/>
            <a:ext cx="8001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3810000" y="3200400"/>
            <a:ext cx="1371600" cy="2978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6324600" y="3200400"/>
            <a:ext cx="8001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>
            <a:off x="6324600" y="3228109"/>
            <a:ext cx="1371600" cy="2978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1219200" y="3172691"/>
            <a:ext cx="8001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>
            <a:off x="1219200" y="3200400"/>
            <a:ext cx="1371600" cy="2978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1061083" y="3657600"/>
            <a:ext cx="1910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</a:t>
            </a:r>
            <a:r>
              <a:rPr lang="en-US" dirty="0" smtClean="0"/>
              <a:t>   X   </a:t>
            </a:r>
            <a:r>
              <a:rPr lang="en-US" dirty="0"/>
              <a:t>(12 + </a:t>
            </a:r>
            <a:r>
              <a:rPr lang="en-US" dirty="0" smtClean="0"/>
              <a:t>30)</a:t>
            </a:r>
          </a:p>
          <a:p>
            <a:endParaRPr lang="en-US" dirty="0"/>
          </a:p>
          <a:p>
            <a:r>
              <a:rPr lang="en-US" dirty="0"/>
              <a:t>24 </a:t>
            </a:r>
            <a:r>
              <a:rPr lang="en-US" dirty="0" smtClean="0"/>
              <a:t> +  60  =  84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flipH="1">
            <a:off x="6055042" y="3657600"/>
            <a:ext cx="1910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12  x  (</a:t>
            </a:r>
            <a:r>
              <a:rPr lang="en-US" dirty="0"/>
              <a:t>12 + </a:t>
            </a:r>
            <a:r>
              <a:rPr lang="en-US" dirty="0" smtClean="0"/>
              <a:t>30)</a:t>
            </a:r>
          </a:p>
          <a:p>
            <a:endParaRPr lang="en-US" dirty="0"/>
          </a:p>
          <a:p>
            <a:r>
              <a:rPr lang="en-US" dirty="0" smtClean="0"/>
              <a:t>    24 </a:t>
            </a:r>
            <a:r>
              <a:rPr lang="en-US" dirty="0"/>
              <a:t>+ </a:t>
            </a:r>
            <a:r>
              <a:rPr lang="en-US" dirty="0" smtClean="0"/>
              <a:t>60 </a:t>
            </a:r>
            <a:r>
              <a:rPr lang="en-US" dirty="0"/>
              <a:t>= </a:t>
            </a:r>
            <a:r>
              <a:rPr lang="en-US" dirty="0" smtClean="0"/>
              <a:t>84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3540442" y="3657600"/>
            <a:ext cx="1910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4   x    (6   </a:t>
            </a:r>
            <a:r>
              <a:rPr lang="en-US" dirty="0"/>
              <a:t>+ </a:t>
            </a:r>
            <a:r>
              <a:rPr lang="en-US" dirty="0" smtClean="0"/>
              <a:t>10)</a:t>
            </a:r>
          </a:p>
          <a:p>
            <a:endParaRPr lang="en-US" dirty="0"/>
          </a:p>
          <a:p>
            <a:r>
              <a:rPr lang="en-US" dirty="0" smtClean="0"/>
              <a:t>   24 </a:t>
            </a:r>
            <a:r>
              <a:rPr lang="en-US" dirty="0"/>
              <a:t>+ </a:t>
            </a:r>
            <a:r>
              <a:rPr lang="en-US" dirty="0" smtClean="0"/>
              <a:t>60 </a:t>
            </a:r>
            <a:r>
              <a:rPr lang="en-US" dirty="0"/>
              <a:t>= </a:t>
            </a:r>
            <a:r>
              <a:rPr lang="en-US" dirty="0" smtClean="0"/>
              <a:t>84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56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0" y="365760"/>
            <a:ext cx="914400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Now, You Try!</a:t>
            </a:r>
            <a:endParaRPr lang="en-US" sz="4800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787509"/>
            <a:ext cx="4815261" cy="3870067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Factor the expression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30 + 45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634831" y="1815584"/>
            <a:ext cx="2292929" cy="3886200"/>
            <a:chOff x="4107871" y="1752600"/>
            <a:chExt cx="2292929" cy="38862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624945" y="1766455"/>
              <a:ext cx="0" cy="38584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876800" y="1752600"/>
              <a:ext cx="0" cy="388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107873" y="1752600"/>
              <a:ext cx="0" cy="388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400800" y="1752600"/>
              <a:ext cx="0" cy="388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107873" y="17526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107873" y="32766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107872" y="25146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107873" y="48768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107873" y="4073236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107871" y="56388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6791780" y="193125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entury Gothic" panose="020B0502020202020204" pitchFamily="34" charset="0"/>
              </a:rPr>
              <a:t>÷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791780" y="2023586"/>
            <a:ext cx="2016247" cy="1919764"/>
            <a:chOff x="6791780" y="2023586"/>
            <a:chExt cx="2016247" cy="1919764"/>
          </a:xfrm>
        </p:grpSpPr>
        <p:sp>
          <p:nvSpPr>
            <p:cNvPr id="28" name="TextBox 27"/>
            <p:cNvSpPr txBox="1"/>
            <p:nvPr/>
          </p:nvSpPr>
          <p:spPr>
            <a:xfrm>
              <a:off x="7552694" y="202358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30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498772" y="276225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552694" y="3530084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791780" y="357401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791780" y="2812113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350827" y="202501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45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283985" y="276225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15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350827" y="3530084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657641" y="2798907"/>
            <a:ext cx="1591339" cy="1166336"/>
            <a:chOff x="5657641" y="2762250"/>
            <a:chExt cx="1591339" cy="1166336"/>
          </a:xfrm>
        </p:grpSpPr>
        <p:sp>
          <p:nvSpPr>
            <p:cNvPr id="2" name="Oval 1"/>
            <p:cNvSpPr/>
            <p:nvPr/>
          </p:nvSpPr>
          <p:spPr>
            <a:xfrm>
              <a:off x="6791780" y="2762250"/>
              <a:ext cx="457200" cy="39850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6791780" y="3530084"/>
              <a:ext cx="457200" cy="39850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H="1">
              <a:off x="6226124" y="2976086"/>
              <a:ext cx="408707" cy="3634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226126" y="3395186"/>
              <a:ext cx="408707" cy="3634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5657641" y="3211994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15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231555" y="3157835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x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905000" y="3073737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15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514600" y="3075617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(2 + 3)</a:t>
            </a:r>
            <a:endParaRPr lang="en-US" sz="24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7543799" y="3500914"/>
            <a:ext cx="1228558" cy="434870"/>
            <a:chOff x="7543799" y="3500914"/>
            <a:chExt cx="1228558" cy="434870"/>
          </a:xfrm>
        </p:grpSpPr>
        <p:sp>
          <p:nvSpPr>
            <p:cNvPr id="58" name="Oval 57"/>
            <p:cNvSpPr/>
            <p:nvPr/>
          </p:nvSpPr>
          <p:spPr>
            <a:xfrm>
              <a:off x="8315157" y="3500914"/>
              <a:ext cx="457200" cy="39850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7543799" y="3537282"/>
              <a:ext cx="457200" cy="39850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7231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" y="1816495"/>
            <a:ext cx="8674641" cy="473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3685" y="2363796"/>
            <a:ext cx="33825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A product can be rewritten as the </a:t>
            </a:r>
            <a:r>
              <a:rPr lang="en-US" b="1" i="1" dirty="0" smtClean="0">
                <a:latin typeface="Century Gothic" panose="020B0502020202020204" pitchFamily="34" charset="0"/>
              </a:rPr>
              <a:t>sum</a:t>
            </a:r>
            <a:r>
              <a:rPr lang="en-US" dirty="0" smtClean="0">
                <a:latin typeface="Century Gothic" panose="020B0502020202020204" pitchFamily="34" charset="0"/>
              </a:rPr>
              <a:t> of two products or the </a:t>
            </a:r>
            <a:r>
              <a:rPr lang="en-US" b="1" i="1" dirty="0" smtClean="0">
                <a:latin typeface="Century Gothic" panose="020B0502020202020204" pitchFamily="34" charset="0"/>
              </a:rPr>
              <a:t>difference</a:t>
            </a:r>
            <a:r>
              <a:rPr lang="en-US" dirty="0" smtClean="0">
                <a:latin typeface="Century Gothic" panose="020B0502020202020204" pitchFamily="34" charset="0"/>
              </a:rPr>
              <a:t> between two products.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5576" y="4940696"/>
            <a:ext cx="37912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Students often only multiply the first number in the parentheses.</a:t>
            </a:r>
          </a:p>
          <a:p>
            <a:endParaRPr lang="en-US" dirty="0" smtClean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6</a:t>
            </a:r>
            <a:r>
              <a:rPr lang="en-US" dirty="0" smtClean="0">
                <a:latin typeface="Century Gothic" panose="020B0502020202020204" pitchFamily="34" charset="0"/>
              </a:rPr>
              <a:t>(4 + 5) ≠  6(4) + 5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91955" y="2271463"/>
            <a:ext cx="37948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*</a:t>
            </a:r>
            <a:r>
              <a:rPr lang="en-US" dirty="0" smtClean="0">
                <a:latin typeface="Century Gothic" panose="020B0502020202020204" pitchFamily="34" charset="0"/>
              </a:rPr>
              <a:t>The rewritten products are factors of the original numbers.</a:t>
            </a:r>
          </a:p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*The original product is equal to  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       the sum/difference of the  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    new products.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74661" y="3369494"/>
            <a:ext cx="33825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entury Gothic" panose="020B0502020202020204" pitchFamily="34" charset="0"/>
              </a:rPr>
              <a:t>Distributive Property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11" name="Curved Down Arrow 10"/>
          <p:cNvSpPr/>
          <p:nvPr/>
        </p:nvSpPr>
        <p:spPr>
          <a:xfrm>
            <a:off x="5029198" y="5981013"/>
            <a:ext cx="228600" cy="76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400" y="4905226"/>
            <a:ext cx="159258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38" y="4457012"/>
            <a:ext cx="1268622" cy="1947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distributive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1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Uses for the </a:t>
            </a:r>
            <a:br>
              <a:rPr lang="en-US" dirty="0" smtClean="0"/>
            </a:br>
            <a:r>
              <a:rPr lang="en-US" dirty="0" smtClean="0"/>
              <a:t>Distributive Property Works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en-US" dirty="0" smtClean="0"/>
              <a:t>Multiplication</a:t>
            </a:r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dirty="0" smtClean="0"/>
              <a:t>8 x 7 = ?</a:t>
            </a:r>
          </a:p>
          <a:p>
            <a:pPr marL="45720" indent="0" algn="ctr">
              <a:buNone/>
            </a:pPr>
            <a:r>
              <a:rPr lang="en-US" dirty="0" smtClean="0"/>
              <a:t>7 = 5 + 2</a:t>
            </a:r>
          </a:p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r>
              <a:rPr lang="en-US" dirty="0" smtClean="0"/>
              <a:t>So…</a:t>
            </a:r>
          </a:p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r>
              <a:rPr lang="en-US" dirty="0" smtClean="0"/>
              <a:t>8 x (5 + 2) </a:t>
            </a:r>
          </a:p>
          <a:p>
            <a:pPr marL="45720" indent="0" algn="ctr">
              <a:buNone/>
            </a:pPr>
            <a:r>
              <a:rPr lang="en-US" dirty="0"/>
              <a:t>+</a:t>
            </a:r>
            <a:r>
              <a:rPr lang="en-US" dirty="0" smtClean="0"/>
              <a:t> </a:t>
            </a:r>
          </a:p>
          <a:p>
            <a:pPr marL="45720" indent="0" algn="ctr">
              <a:buNone/>
            </a:pPr>
            <a:r>
              <a:rPr lang="en-US" dirty="0" smtClean="0"/>
              <a:t>40 + 16</a:t>
            </a:r>
          </a:p>
          <a:p>
            <a:pPr marL="45720" indent="0" algn="ctr">
              <a:buNone/>
            </a:pPr>
            <a:r>
              <a:rPr lang="en-US" dirty="0" smtClean="0"/>
              <a:t>56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757928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en-US" dirty="0" smtClean="0"/>
              <a:t>Step by Step</a:t>
            </a:r>
          </a:p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r>
              <a:rPr lang="en-US" dirty="0" smtClean="0"/>
              <a:t>Break down one of the numbers into a sum of two smaller numbers.</a:t>
            </a:r>
          </a:p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dirty="0" smtClean="0"/>
              <a:t>Then multiply each of the smaller numbers by the multiplier.</a:t>
            </a:r>
          </a:p>
          <a:p>
            <a:pPr marL="45720" indent="0" algn="ctr">
              <a:buNone/>
            </a:pPr>
            <a:r>
              <a:rPr lang="en-US" dirty="0" smtClean="0"/>
              <a:t>*Keep the operation the same.</a:t>
            </a:r>
            <a:endParaRPr lang="en-US" dirty="0"/>
          </a:p>
        </p:txBody>
      </p:sp>
      <p:sp>
        <p:nvSpPr>
          <p:cNvPr id="6" name="Curved Down Arrow 5"/>
          <p:cNvSpPr/>
          <p:nvPr/>
        </p:nvSpPr>
        <p:spPr>
          <a:xfrm>
            <a:off x="1752600" y="4191000"/>
            <a:ext cx="8001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1752600" y="4218709"/>
            <a:ext cx="1371600" cy="2978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0090" y="4814454"/>
            <a:ext cx="113261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8(5)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24150" y="4814454"/>
            <a:ext cx="8001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8(2)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4814454"/>
            <a:ext cx="1143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625436" y="4516582"/>
            <a:ext cx="323850" cy="2978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333625" y="4911739"/>
            <a:ext cx="323850" cy="2978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/>
      <p:bldP spid="3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Uses for the </a:t>
            </a:r>
            <a:br>
              <a:rPr lang="en-US" dirty="0" smtClean="0"/>
            </a:br>
            <a:r>
              <a:rPr lang="en-US" dirty="0" smtClean="0"/>
              <a:t>Distributive Property Works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en-US" dirty="0" smtClean="0"/>
              <a:t>Multiplication</a:t>
            </a:r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dirty="0" smtClean="0"/>
              <a:t>8 x 9 = ?</a:t>
            </a:r>
          </a:p>
          <a:p>
            <a:pPr marL="45720" indent="0" algn="ctr">
              <a:buNone/>
            </a:pPr>
            <a:r>
              <a:rPr lang="en-US" dirty="0" smtClean="0"/>
              <a:t>9 = 10 - 1</a:t>
            </a:r>
          </a:p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r>
              <a:rPr lang="en-US" dirty="0" smtClean="0"/>
              <a:t>So…</a:t>
            </a:r>
          </a:p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r>
              <a:rPr lang="en-US" dirty="0" smtClean="0"/>
              <a:t>8 x (10 - 1) </a:t>
            </a:r>
          </a:p>
          <a:p>
            <a:pPr marL="45720" indent="0" algn="ctr">
              <a:buNone/>
            </a:pPr>
            <a:r>
              <a:rPr lang="en-US" dirty="0" smtClean="0"/>
              <a:t>  </a:t>
            </a:r>
          </a:p>
          <a:p>
            <a:pPr marL="45720" indent="0" algn="ctr">
              <a:buNone/>
            </a:pPr>
            <a:r>
              <a:rPr lang="en-US" dirty="0"/>
              <a:t>8</a:t>
            </a:r>
            <a:r>
              <a:rPr lang="en-US" dirty="0" smtClean="0"/>
              <a:t>0 – 8</a:t>
            </a:r>
          </a:p>
          <a:p>
            <a:pPr marL="45720" indent="0" algn="ctr">
              <a:buNone/>
            </a:pPr>
            <a:r>
              <a:rPr lang="en-US" dirty="0" smtClean="0"/>
              <a:t>72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757928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en-US" dirty="0" smtClean="0"/>
              <a:t>Step by Step</a:t>
            </a:r>
          </a:p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r>
              <a:rPr lang="en-US" dirty="0" smtClean="0"/>
              <a:t>Break down one of the numbers into a difference of two smaller numbers.</a:t>
            </a:r>
          </a:p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endParaRPr lang="en-US" dirty="0"/>
          </a:p>
          <a:p>
            <a:pPr marL="45720" indent="0" algn="ctr">
              <a:buNone/>
            </a:pPr>
            <a:r>
              <a:rPr lang="en-US" dirty="0" smtClean="0"/>
              <a:t>Then multiply each of the smaller numbers by the multiplier.</a:t>
            </a:r>
          </a:p>
          <a:p>
            <a:pPr marL="45720" indent="0" algn="ctr">
              <a:buNone/>
            </a:pPr>
            <a:r>
              <a:rPr lang="en-US" dirty="0" smtClean="0"/>
              <a:t>*Keep the operation the same.</a:t>
            </a:r>
            <a:endParaRPr lang="en-US" dirty="0"/>
          </a:p>
        </p:txBody>
      </p:sp>
      <p:sp>
        <p:nvSpPr>
          <p:cNvPr id="6" name="Curved Down Arrow 5"/>
          <p:cNvSpPr/>
          <p:nvPr/>
        </p:nvSpPr>
        <p:spPr>
          <a:xfrm>
            <a:off x="1752600" y="4191000"/>
            <a:ext cx="8001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1752600" y="4218709"/>
            <a:ext cx="1371600" cy="2978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0090" y="4814454"/>
            <a:ext cx="113261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8(10)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24150" y="4814454"/>
            <a:ext cx="8001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8(1)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38400" y="4814454"/>
            <a:ext cx="1143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686050" y="4502727"/>
            <a:ext cx="323850" cy="2978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362200" y="4911739"/>
            <a:ext cx="323850" cy="2978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/>
      <p:bldP spid="3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Uses for the </a:t>
            </a:r>
            <a:br>
              <a:rPr lang="en-US" dirty="0" smtClean="0"/>
            </a:br>
            <a:r>
              <a:rPr lang="en-US" dirty="0" smtClean="0"/>
              <a:t>Distributive Property Works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719072"/>
            <a:ext cx="4572000" cy="440740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2000" dirty="0" smtClean="0"/>
              <a:t>Addition of two numbers</a:t>
            </a:r>
          </a:p>
          <a:p>
            <a:pPr marL="45720" indent="0" algn="ctr">
              <a:buNone/>
            </a:pPr>
            <a:endParaRPr lang="en-US" sz="2000" dirty="0" smtClean="0"/>
          </a:p>
          <a:p>
            <a:pPr marL="45720" indent="0" algn="ctr">
              <a:buNone/>
            </a:pPr>
            <a:r>
              <a:rPr lang="en-US" sz="2000" dirty="0" smtClean="0"/>
              <a:t>72 </a:t>
            </a:r>
            <a:r>
              <a:rPr lang="en-US" sz="2000" dirty="0"/>
              <a:t>+</a:t>
            </a:r>
            <a:r>
              <a:rPr lang="en-US" sz="2000" dirty="0" smtClean="0"/>
              <a:t> 24 = ?</a:t>
            </a:r>
          </a:p>
          <a:p>
            <a:pPr marL="45720" indent="0" algn="ctr">
              <a:buNone/>
            </a:pPr>
            <a:r>
              <a:rPr lang="en-US" sz="2000" dirty="0" smtClean="0"/>
              <a:t>2 is a common factor of 72 &amp; 24.</a:t>
            </a:r>
          </a:p>
          <a:p>
            <a:pPr marL="45720" indent="0" algn="ctr">
              <a:buNone/>
            </a:pPr>
            <a:endParaRPr lang="en-US" sz="2000" dirty="0" smtClean="0"/>
          </a:p>
          <a:p>
            <a:pPr marL="45720" indent="0" algn="ctr">
              <a:buNone/>
            </a:pPr>
            <a:r>
              <a:rPr lang="en-US" sz="2000" dirty="0"/>
              <a:t>72 ÷ 2 = 36</a:t>
            </a:r>
          </a:p>
          <a:p>
            <a:pPr marL="45720" indent="0" algn="ctr">
              <a:buNone/>
            </a:pPr>
            <a:r>
              <a:rPr lang="en-US" sz="2000" dirty="0"/>
              <a:t>24 ÷ 2 = 12</a:t>
            </a:r>
          </a:p>
          <a:p>
            <a:pPr marL="45720" indent="0" algn="ctr">
              <a:buNone/>
            </a:pPr>
            <a:endParaRPr lang="en-US" sz="2000" dirty="0" smtClean="0"/>
          </a:p>
          <a:p>
            <a:pPr marL="45720" indent="0" algn="ctr">
              <a:buNone/>
            </a:pPr>
            <a:endParaRPr lang="en-US" sz="2000" dirty="0" smtClean="0"/>
          </a:p>
          <a:p>
            <a:pPr marL="45720" indent="0" algn="ctr">
              <a:buNone/>
            </a:pPr>
            <a:endParaRPr lang="en-US" sz="2000" dirty="0" smtClean="0"/>
          </a:p>
          <a:p>
            <a:pPr marL="45720" indent="0" algn="ctr">
              <a:buNone/>
            </a:pPr>
            <a:r>
              <a:rPr lang="en-US" sz="2000" dirty="0" smtClean="0"/>
              <a:t>2 x (36 + 12)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812036"/>
            <a:ext cx="4038600" cy="4757928"/>
          </a:xfrm>
        </p:spPr>
        <p:txBody>
          <a:bodyPr>
            <a:normAutofit fontScale="62500" lnSpcReduction="20000"/>
          </a:bodyPr>
          <a:lstStyle/>
          <a:p>
            <a:pPr marL="45720" indent="0" algn="ctr">
              <a:buNone/>
            </a:pPr>
            <a:r>
              <a:rPr lang="en-US" dirty="0" smtClean="0"/>
              <a:t>Step by Step</a:t>
            </a:r>
          </a:p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r>
              <a:rPr lang="en-US" dirty="0" smtClean="0"/>
              <a:t>Factor out a common factor from the two numbers.</a:t>
            </a:r>
          </a:p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r>
              <a:rPr lang="en-US" dirty="0" smtClean="0"/>
              <a:t>You will need the common factor and the dividends.</a:t>
            </a:r>
            <a:endParaRPr lang="en-US" dirty="0"/>
          </a:p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r>
              <a:rPr lang="en-US" dirty="0" smtClean="0"/>
              <a:t>Rewrite the initial sum as a product of two numbers using the common factor and the dividends.</a:t>
            </a:r>
          </a:p>
          <a:p>
            <a:pPr marL="45720" indent="0" algn="ctr">
              <a:buNone/>
            </a:pPr>
            <a:endParaRPr lang="en-US" dirty="0" smtClean="0"/>
          </a:p>
          <a:p>
            <a:pPr marL="45720" indent="0" algn="ctr">
              <a:buNone/>
            </a:pPr>
            <a:r>
              <a:rPr lang="en-US" dirty="0" smtClean="0"/>
              <a:t>The common factor goes outside the parentheses. The quotients go inside the parentheses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419784" y="3629590"/>
            <a:ext cx="323850" cy="2978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419784" y="3927764"/>
            <a:ext cx="323850" cy="2978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14433" y="3606247"/>
            <a:ext cx="437286" cy="2944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42793" y="3945382"/>
            <a:ext cx="437286" cy="2944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824036" y="5382491"/>
            <a:ext cx="314327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326268" y="5403273"/>
            <a:ext cx="380566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971153" y="5403273"/>
            <a:ext cx="380566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0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Gold digger &amp;</a:t>
            </a:r>
            <a:br>
              <a:rPr lang="en-US" sz="4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r>
              <a:rPr lang="en-US" sz="4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the Distributive Property</a:t>
            </a:r>
            <a:endParaRPr lang="en-US" sz="4800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7658" y="1769078"/>
            <a:ext cx="4780142" cy="483291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You can use the Gold Digger for the distributive property!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Factor the expression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24 </a:t>
            </a:r>
            <a:r>
              <a:rPr lang="en-US" sz="2400" dirty="0" smtClean="0">
                <a:latin typeface="Century Gothic" panose="020B0502020202020204" pitchFamily="34" charset="0"/>
              </a:rPr>
              <a:t>+ </a:t>
            </a:r>
            <a:r>
              <a:rPr lang="en-US" sz="2400" dirty="0" smtClean="0">
                <a:latin typeface="Century Gothic" panose="020B0502020202020204" pitchFamily="34" charset="0"/>
              </a:rPr>
              <a:t>36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700" b="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0" dirty="0" smtClean="0">
                <a:latin typeface="Century Gothic" panose="020B0502020202020204" pitchFamily="34" charset="0"/>
              </a:rPr>
              <a:t>* Factor </a:t>
            </a:r>
            <a:r>
              <a:rPr lang="en-US" sz="2400" dirty="0" smtClean="0">
                <a:latin typeface="Century Gothic" panose="020B0502020202020204" pitchFamily="34" charset="0"/>
              </a:rPr>
              <a:t>as </a:t>
            </a:r>
            <a:r>
              <a:rPr lang="en-US" sz="2400" dirty="0" smtClean="0">
                <a:latin typeface="Century Gothic" panose="020B0502020202020204" pitchFamily="34" charset="0"/>
              </a:rPr>
              <a:t>if you want </a:t>
            </a:r>
            <a:r>
              <a:rPr lang="en-US" sz="2400" b="0" dirty="0" smtClean="0">
                <a:latin typeface="Century Gothic" panose="020B0502020202020204" pitchFamily="34" charset="0"/>
              </a:rPr>
              <a:t>to </a:t>
            </a:r>
            <a:r>
              <a:rPr lang="en-US" sz="2400" b="0" dirty="0">
                <a:latin typeface="Century Gothic" panose="020B0502020202020204" pitchFamily="34" charset="0"/>
              </a:rPr>
              <a:t>find the Greatest Common Factor</a:t>
            </a:r>
            <a:r>
              <a:rPr lang="en-US" sz="2400" b="0" dirty="0" smtClean="0">
                <a:latin typeface="Century Gothic" panose="020B0502020202020204" pitchFamily="34" charset="0"/>
              </a:rPr>
              <a:t>.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365161" y="1885834"/>
            <a:ext cx="2292929" cy="3886200"/>
            <a:chOff x="4107871" y="1752600"/>
            <a:chExt cx="2292929" cy="38862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624945" y="1766455"/>
              <a:ext cx="0" cy="38584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876800" y="1752600"/>
              <a:ext cx="0" cy="388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107873" y="1752600"/>
              <a:ext cx="0" cy="388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400800" y="1752600"/>
              <a:ext cx="0" cy="388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107873" y="17526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107873" y="32766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107872" y="25146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107873" y="48768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107873" y="4073236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107871" y="56388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7283024" y="209383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229102" y="2832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283024" y="3600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522110" y="200150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entury Gothic" panose="020B0502020202020204" pitchFamily="34" charset="0"/>
              </a:rPr>
              <a:t>÷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22110" y="3644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522110" y="288236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081157" y="2095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014315" y="2832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081157" y="3600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8014315" y="44268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268211" y="445603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522110" y="44268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66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4" grpId="0"/>
      <p:bldP spid="36" grpId="0"/>
      <p:bldP spid="39" grpId="0"/>
      <p:bldP spid="33" grpId="0"/>
      <p:bldP spid="38" grpId="0"/>
      <p:bldP spid="56" grpId="0"/>
      <p:bldP spid="57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Gold digger &amp;</a:t>
            </a:r>
            <a:br>
              <a:rPr lang="en-US" sz="4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r>
              <a:rPr lang="en-US" sz="4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the Distributive Property</a:t>
            </a:r>
            <a:endParaRPr lang="en-US" sz="4800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7658" y="1769078"/>
            <a:ext cx="4364548" cy="483291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24 </a:t>
            </a:r>
            <a:r>
              <a:rPr lang="en-US" sz="2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+ </a:t>
            </a:r>
            <a:r>
              <a:rPr lang="en-US" sz="2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36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0"/>
              </a:spcBef>
              <a:buAutoNum type="arabicParenBoth"/>
            </a:pPr>
            <a:r>
              <a:rPr lang="en-US" dirty="0" smtClean="0">
                <a:latin typeface="Century Gothic" panose="020B0502020202020204" pitchFamily="34" charset="0"/>
              </a:rPr>
              <a:t>Multiply down for the common factor you want to use. </a:t>
            </a:r>
          </a:p>
          <a:p>
            <a:pPr marL="514350" indent="-514350">
              <a:spcBef>
                <a:spcPts val="0"/>
              </a:spcBef>
              <a:buAutoNum type="arabicParenBoth"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514350" indent="-514350">
              <a:spcBef>
                <a:spcPts val="0"/>
              </a:spcBef>
              <a:buAutoNum type="arabicParenBoth"/>
            </a:pPr>
            <a:r>
              <a:rPr lang="en-US" dirty="0" smtClean="0">
                <a:latin typeface="Century Gothic" panose="020B0502020202020204" pitchFamily="34" charset="0"/>
              </a:rPr>
              <a:t>Then use the quotients next to the factor to rewrite the problem.</a:t>
            </a:r>
          </a:p>
          <a:p>
            <a:pPr marL="514350" indent="-514350">
              <a:spcBef>
                <a:spcPts val="0"/>
              </a:spcBef>
              <a:buAutoNum type="arabicParenBoth"/>
            </a:pPr>
            <a:endParaRPr lang="en-US" sz="8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16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600" dirty="0" smtClean="0">
                <a:latin typeface="Century Gothic" panose="020B0502020202020204" pitchFamily="34" charset="0"/>
              </a:rPr>
              <a:t>2(12 + 18)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600" dirty="0" smtClean="0">
                <a:latin typeface="Century Gothic" panose="020B0502020202020204" pitchFamily="34" charset="0"/>
              </a:rPr>
              <a:t>4(6 + 9)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600" dirty="0" smtClean="0">
                <a:latin typeface="Century Gothic" panose="020B0502020202020204" pitchFamily="34" charset="0"/>
              </a:rPr>
              <a:t>12(2 + 3)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365161" y="1885834"/>
            <a:ext cx="2292929" cy="3886200"/>
            <a:chOff x="4107871" y="1752600"/>
            <a:chExt cx="2292929" cy="38862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624945" y="1766455"/>
              <a:ext cx="0" cy="38584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876800" y="1752600"/>
              <a:ext cx="0" cy="388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107873" y="1752600"/>
              <a:ext cx="0" cy="388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400800" y="1752600"/>
              <a:ext cx="0" cy="388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107873" y="17526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107873" y="32766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107872" y="25146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107873" y="48768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107873" y="4073236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107871" y="56388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7283024" y="209383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229102" y="2832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283024" y="3600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522110" y="200150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entury Gothic" panose="020B0502020202020204" pitchFamily="34" charset="0"/>
              </a:rPr>
              <a:t>÷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22110" y="3644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522110" y="288236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081157" y="2095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014315" y="2832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081157" y="3600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6522110" y="2832500"/>
            <a:ext cx="457200" cy="3985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522110" y="3600334"/>
            <a:ext cx="457200" cy="3985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8014315" y="44268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268211" y="445603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522110" y="442686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6522109" y="4394969"/>
            <a:ext cx="457200" cy="3985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8014315" y="2817915"/>
            <a:ext cx="457200" cy="3985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7225721" y="2832500"/>
            <a:ext cx="457200" cy="3985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7284110" y="3535802"/>
            <a:ext cx="457200" cy="3985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8081157" y="3583171"/>
            <a:ext cx="457200" cy="3985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8014315" y="4412281"/>
            <a:ext cx="457200" cy="3985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7284110" y="4394969"/>
            <a:ext cx="457200" cy="3985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 flipH="1">
            <a:off x="5666065" y="2995094"/>
            <a:ext cx="408707" cy="363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666067" y="3414194"/>
            <a:ext cx="408707" cy="363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097582" y="323100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5671496" y="317684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x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5671496" y="4456036"/>
            <a:ext cx="607629" cy="292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208865" y="42605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161896" y="374963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x</a:t>
            </a:r>
          </a:p>
        </p:txBody>
      </p:sp>
      <p:cxnSp>
        <p:nvCxnSpPr>
          <p:cNvPr id="81" name="Straight Connector 80"/>
          <p:cNvCxnSpPr/>
          <p:nvPr/>
        </p:nvCxnSpPr>
        <p:spPr>
          <a:xfrm flipH="1">
            <a:off x="4796249" y="3562573"/>
            <a:ext cx="408707" cy="363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796251" y="3981673"/>
            <a:ext cx="408707" cy="363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4288620" y="381417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80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1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" grpId="0" animBg="1"/>
      <p:bldP spid="2" grpId="1" animBg="1"/>
      <p:bldP spid="2" grpId="2" animBg="1"/>
      <p:bldP spid="2" grpId="3" animBg="1"/>
      <p:bldP spid="2" grpId="4" animBg="1"/>
      <p:bldP spid="51" grpId="0" animBg="1"/>
      <p:bldP spid="51" grpId="1" animBg="1"/>
      <p:bldP spid="51" grpId="2" animBg="1"/>
      <p:bldP spid="66" grpId="0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3" grpId="0" animBg="1"/>
      <p:bldP spid="76" grpId="0"/>
      <p:bldP spid="76" grpId="3"/>
      <p:bldP spid="76" grpId="4"/>
      <p:bldP spid="77" grpId="0"/>
      <p:bldP spid="77" grpId="3"/>
      <p:bldP spid="77" grpId="4"/>
      <p:bldP spid="79" grpId="0"/>
      <p:bldP spid="80" grpId="1"/>
      <p:bldP spid="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457200" y="1719072"/>
            <a:ext cx="8229600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Font typeface="Wingdings 2" pitchFamily="18" charset="2"/>
              <a:buNone/>
            </a:pPr>
            <a:endParaRPr lang="en-US" dirty="0" smtClean="0"/>
          </a:p>
          <a:p>
            <a:pPr marL="45720" indent="0" algn="ctr">
              <a:buFont typeface="Wingdings 2" pitchFamily="18" charset="2"/>
              <a:buNone/>
            </a:pPr>
            <a:endParaRPr lang="en-US" dirty="0" smtClean="0"/>
          </a:p>
          <a:p>
            <a:pPr marL="45720" indent="0" algn="ctr">
              <a:buFont typeface="Wingdings 2" pitchFamily="18" charset="2"/>
              <a:buNone/>
            </a:pPr>
            <a:endParaRPr lang="en-US" dirty="0"/>
          </a:p>
          <a:p>
            <a:pPr marL="45720" indent="0" algn="ctr">
              <a:buFont typeface="Wingdings 2" pitchFamily="18" charset="2"/>
              <a:buNone/>
            </a:pPr>
            <a:endParaRPr lang="en-US" dirty="0" smtClean="0"/>
          </a:p>
          <a:p>
            <a:pPr marL="45720" indent="0" algn="ctr">
              <a:buFont typeface="Wingdings 2" pitchFamily="18" charset="2"/>
              <a:buNone/>
            </a:pPr>
            <a:endParaRPr lang="en-US" dirty="0" smtClean="0"/>
          </a:p>
          <a:p>
            <a:pPr marL="45720" indent="0">
              <a:buFont typeface="Wingdings 2" pitchFamily="18" charset="2"/>
              <a:buNone/>
            </a:pP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 work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en-US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24 + </a:t>
            </a:r>
            <a:r>
              <a:rPr lang="en-US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36</a:t>
            </a:r>
          </a:p>
          <a:p>
            <a:pPr marL="45720" indent="0" algn="ctr">
              <a:buNone/>
            </a:pPr>
            <a:endParaRPr lang="en-US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45720" indent="0" algn="ctr">
              <a:buNone/>
            </a:pPr>
            <a:r>
              <a:rPr lang="en-US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24 + 36 = 60</a:t>
            </a:r>
          </a:p>
          <a:p>
            <a:pPr marL="45720" indent="0" algn="ctr">
              <a:buNone/>
            </a:pPr>
            <a:endParaRPr lang="en-US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45720" indent="0" algn="ctr">
              <a:buNone/>
            </a:pPr>
            <a:endParaRPr lang="en-US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5" name="Curved Down Arrow 4"/>
          <p:cNvSpPr/>
          <p:nvPr/>
        </p:nvSpPr>
        <p:spPr>
          <a:xfrm>
            <a:off x="3810000" y="3172691"/>
            <a:ext cx="8001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3810000" y="3200400"/>
            <a:ext cx="1371600" cy="2978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6324600" y="3200400"/>
            <a:ext cx="8001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>
            <a:off x="6324600" y="3228109"/>
            <a:ext cx="1371600" cy="2978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Down Arrow 8"/>
          <p:cNvSpPr/>
          <p:nvPr/>
        </p:nvSpPr>
        <p:spPr>
          <a:xfrm>
            <a:off x="1219200" y="3172691"/>
            <a:ext cx="8001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>
            <a:off x="1219200" y="3200400"/>
            <a:ext cx="1371600" cy="29787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1061083" y="3657600"/>
            <a:ext cx="1910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</a:t>
            </a:r>
            <a:r>
              <a:rPr lang="en-US" dirty="0" smtClean="0"/>
              <a:t>   X   </a:t>
            </a:r>
            <a:r>
              <a:rPr lang="en-US" dirty="0"/>
              <a:t>(12 + 18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24 </a:t>
            </a:r>
            <a:r>
              <a:rPr lang="en-US" dirty="0" smtClean="0"/>
              <a:t> +  </a:t>
            </a:r>
            <a:r>
              <a:rPr lang="en-US" dirty="0"/>
              <a:t>36 </a:t>
            </a:r>
            <a:r>
              <a:rPr lang="en-US" dirty="0" smtClean="0"/>
              <a:t> =  60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flipH="1">
            <a:off x="6055042" y="3657600"/>
            <a:ext cx="1910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2   x   </a:t>
            </a:r>
            <a:r>
              <a:rPr lang="en-US" dirty="0"/>
              <a:t>(12 + 18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    24 </a:t>
            </a:r>
            <a:r>
              <a:rPr lang="en-US" dirty="0"/>
              <a:t>+ 36 = 60</a:t>
            </a:r>
          </a:p>
        </p:txBody>
      </p:sp>
      <p:sp>
        <p:nvSpPr>
          <p:cNvPr id="13" name="TextBox 12"/>
          <p:cNvSpPr txBox="1"/>
          <p:nvPr/>
        </p:nvSpPr>
        <p:spPr>
          <a:xfrm flipH="1">
            <a:off x="3540442" y="3657600"/>
            <a:ext cx="1910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2   x   </a:t>
            </a:r>
            <a:r>
              <a:rPr lang="en-US" dirty="0"/>
              <a:t>(12 + 18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   24 </a:t>
            </a:r>
            <a:r>
              <a:rPr lang="en-US" dirty="0"/>
              <a:t>+ 36 = 60</a:t>
            </a:r>
          </a:p>
        </p:txBody>
      </p:sp>
    </p:spTree>
    <p:extLst>
      <p:ext uri="{BB962C8B-B14F-4D97-AF65-F5344CB8AC3E}">
        <p14:creationId xmlns:p14="http://schemas.microsoft.com/office/powerpoint/2010/main" val="175172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Gold digger &amp;</a:t>
            </a:r>
            <a:br>
              <a:rPr lang="en-US" sz="4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</a:br>
            <a:r>
              <a:rPr lang="en-US" sz="48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the Distributive Property</a:t>
            </a:r>
            <a:endParaRPr lang="en-US" sz="4800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7658" y="1769078"/>
            <a:ext cx="4780142" cy="483291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You can use the Gold Digger for the distributive property!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Factor the expression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12 </a:t>
            </a:r>
            <a:r>
              <a:rPr lang="en-US" sz="2400" dirty="0" smtClean="0">
                <a:latin typeface="Century Gothic" panose="020B0502020202020204" pitchFamily="34" charset="0"/>
              </a:rPr>
              <a:t>+ </a:t>
            </a:r>
            <a:r>
              <a:rPr lang="en-US" sz="2400" dirty="0" smtClean="0">
                <a:latin typeface="Century Gothic" panose="020B0502020202020204" pitchFamily="34" charset="0"/>
              </a:rPr>
              <a:t>6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700" b="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0" dirty="0" smtClean="0">
                <a:latin typeface="Century Gothic" panose="020B0502020202020204" pitchFamily="34" charset="0"/>
              </a:rPr>
              <a:t>* Factor </a:t>
            </a:r>
            <a:r>
              <a:rPr lang="en-US" sz="2400" dirty="0" smtClean="0">
                <a:latin typeface="Century Gothic" panose="020B0502020202020204" pitchFamily="34" charset="0"/>
              </a:rPr>
              <a:t>as if you want </a:t>
            </a:r>
            <a:r>
              <a:rPr lang="en-US" sz="2400" b="0" dirty="0" smtClean="0">
                <a:latin typeface="Century Gothic" panose="020B0502020202020204" pitchFamily="34" charset="0"/>
              </a:rPr>
              <a:t>to </a:t>
            </a:r>
            <a:r>
              <a:rPr lang="en-US" sz="2400" b="0" dirty="0">
                <a:latin typeface="Century Gothic" panose="020B0502020202020204" pitchFamily="34" charset="0"/>
              </a:rPr>
              <a:t>find the Greatest Common Factor</a:t>
            </a:r>
            <a:r>
              <a:rPr lang="en-US" sz="2400" b="0" dirty="0" smtClean="0">
                <a:latin typeface="Century Gothic" panose="020B0502020202020204" pitchFamily="34" charset="0"/>
              </a:rPr>
              <a:t>.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365161" y="1885834"/>
            <a:ext cx="2292929" cy="3886200"/>
            <a:chOff x="4107871" y="1752600"/>
            <a:chExt cx="2292929" cy="38862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624945" y="1766455"/>
              <a:ext cx="0" cy="38584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876800" y="1752600"/>
              <a:ext cx="0" cy="388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107873" y="1752600"/>
              <a:ext cx="0" cy="388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400800" y="1752600"/>
              <a:ext cx="0" cy="388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107873" y="17526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107873" y="32766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107872" y="25146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107873" y="48768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107873" y="4073236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107871" y="5638800"/>
              <a:ext cx="229292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7283024" y="209383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229102" y="2832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283024" y="3600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522110" y="200150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entury Gothic" panose="020B0502020202020204" pitchFamily="34" charset="0"/>
              </a:rPr>
              <a:t>÷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522110" y="3644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522110" y="288236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081157" y="2095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8014315" y="28325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081157" y="3600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75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4" grpId="0"/>
      <p:bldP spid="36" grpId="0"/>
      <p:bldP spid="39" grpId="0"/>
      <p:bldP spid="33" grpId="0"/>
      <p:bldP spid="3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1820</TotalTime>
  <Words>776</Words>
  <Application>Microsoft Office PowerPoint</Application>
  <PresentationFormat>On-screen Show (4:3)</PresentationFormat>
  <Paragraphs>293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Apothecary</vt:lpstr>
      <vt:lpstr>Distributive Property</vt:lpstr>
      <vt:lpstr>Definition of distributive property</vt:lpstr>
      <vt:lpstr>Uses for the  Distributive Property Works</vt:lpstr>
      <vt:lpstr>Uses for the  Distributive Property Works</vt:lpstr>
      <vt:lpstr>Uses for the  Distributive Property Works</vt:lpstr>
      <vt:lpstr>Gold digger &amp; the Distributive Property</vt:lpstr>
      <vt:lpstr>Gold digger &amp; the Distributive Property</vt:lpstr>
      <vt:lpstr>Check your work</vt:lpstr>
      <vt:lpstr>Gold digger &amp; the Distributive Property</vt:lpstr>
      <vt:lpstr>Gold digger &amp; the Distributive Property</vt:lpstr>
      <vt:lpstr>Check your work</vt:lpstr>
      <vt:lpstr>Gold digger &amp; the Distributive Property</vt:lpstr>
      <vt:lpstr>Gold digger &amp; the Distributive Property</vt:lpstr>
      <vt:lpstr>Check your work</vt:lpstr>
      <vt:lpstr>Now, You Try!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Move On to  Least common multiple!</dc:title>
  <dc:creator>J Simone</dc:creator>
  <cp:lastModifiedBy>J Simone</cp:lastModifiedBy>
  <cp:revision>26</cp:revision>
  <dcterms:created xsi:type="dcterms:W3CDTF">2013-09-23T09:39:03Z</dcterms:created>
  <dcterms:modified xsi:type="dcterms:W3CDTF">2013-10-21T02:04:35Z</dcterms:modified>
</cp:coreProperties>
</file>