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63" r:id="rId4"/>
    <p:sldId id="273" r:id="rId5"/>
    <p:sldId id="257" r:id="rId6"/>
    <p:sldId id="258" r:id="rId7"/>
    <p:sldId id="259" r:id="rId8"/>
    <p:sldId id="267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833F7-54D3-42C4-8E78-7696F5B43D8E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9ED45-7C0D-468C-BD8E-68B46F3A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0CD2-B3C7-4189-92E3-65CD1430C676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9076-970D-4A65-9BC6-FE48175DED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0CD2-B3C7-4189-92E3-65CD1430C676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9076-970D-4A65-9BC6-FE48175DE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0CD2-B3C7-4189-92E3-65CD1430C676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9076-970D-4A65-9BC6-FE48175DE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0CD2-B3C7-4189-92E3-65CD1430C676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9076-970D-4A65-9BC6-FE48175DE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0CD2-B3C7-4189-92E3-65CD1430C676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9076-970D-4A65-9BC6-FE48175DED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0CD2-B3C7-4189-92E3-65CD1430C676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9076-970D-4A65-9BC6-FE48175DE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0CD2-B3C7-4189-92E3-65CD1430C676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9076-970D-4A65-9BC6-FE48175DE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0CD2-B3C7-4189-92E3-65CD1430C676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9076-970D-4A65-9BC6-FE48175DE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0CD2-B3C7-4189-92E3-65CD1430C676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9076-970D-4A65-9BC6-FE48175DE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0CD2-B3C7-4189-92E3-65CD1430C676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9076-970D-4A65-9BC6-FE48175DE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0CD2-B3C7-4189-92E3-65CD1430C676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FD9076-970D-4A65-9BC6-FE48175DED4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120CD2-B3C7-4189-92E3-65CD1430C676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FD9076-970D-4A65-9BC6-FE48175DED4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Elephant" pitchFamily="18" charset="0"/>
              </a:rPr>
              <a:t>3D Figures </a:t>
            </a:r>
            <a:r>
              <a:rPr lang="en-US" dirty="0" smtClean="0">
                <a:latin typeface="Blackadder ITC" pitchFamily="82" charset="0"/>
              </a:rPr>
              <a:t>and</a:t>
            </a:r>
            <a:r>
              <a:rPr lang="en-US" dirty="0" smtClean="0">
                <a:latin typeface="Elephant" pitchFamily="18" charset="0"/>
              </a:rPr>
              <a:t> </a:t>
            </a:r>
            <a:r>
              <a:rPr lang="en-US" dirty="0" smtClean="0">
                <a:latin typeface="Rod" pitchFamily="49" charset="-79"/>
                <a:cs typeface="Rod" pitchFamily="49" charset="-79"/>
              </a:rPr>
              <a:t>Nets</a:t>
            </a:r>
            <a:endParaRPr lang="en-US" dirty="0">
              <a:latin typeface="Rod" pitchFamily="49" charset="-79"/>
              <a:cs typeface="Rod" pitchFamily="49" charset="-79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835518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7" y="43727"/>
            <a:ext cx="19907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0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Square Pyramid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FF4519"/>
                </a:solidFill>
              </a:rPr>
              <a:t>3 Dimensional</a:t>
            </a:r>
            <a:endParaRPr lang="en-US" sz="2800" dirty="0">
              <a:solidFill>
                <a:srgbClr val="FF451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4519"/>
                </a:solidFill>
              </a:rPr>
              <a:t>Net</a:t>
            </a:r>
            <a:endParaRPr lang="en-US" sz="2800" dirty="0">
              <a:solidFill>
                <a:srgbClr val="FF4519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5</a:t>
            </a: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 Faces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8 Edges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5</a:t>
            </a: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 Vertices</a:t>
            </a:r>
            <a:endParaRPr lang="en-US" sz="2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255520" cy="24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0"/>
            <a:ext cx="137171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77336"/>
            <a:ext cx="23415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15933"/>
            <a:ext cx="1878013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667001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514352"/>
            <a:ext cx="8458200" cy="116205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Is It a </a:t>
            </a:r>
            <a:r>
              <a:rPr lang="en-US" sz="4800" dirty="0"/>
              <a:t>P</a:t>
            </a:r>
            <a:r>
              <a:rPr lang="en-US" sz="4800" dirty="0" smtClean="0"/>
              <a:t>rism or a Pyramid?</a:t>
            </a:r>
            <a:endParaRPr lang="en-US" sz="4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690254"/>
            <a:ext cx="3048000" cy="4786745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FF4519"/>
                </a:solidFill>
                <a:latin typeface="Century Gothic" pitchFamily="34" charset="0"/>
              </a:rPr>
              <a:t>The most common mistake students make is to mix up the prism and the pyramid. </a:t>
            </a:r>
            <a:endParaRPr lang="en-US" sz="2000" dirty="0" smtClean="0">
              <a:solidFill>
                <a:srgbClr val="FF4519"/>
              </a:solidFill>
              <a:latin typeface="Century Gothic" pitchFamily="34" charset="0"/>
            </a:endParaRPr>
          </a:p>
          <a:p>
            <a:pPr algn="ctr"/>
            <a:endParaRPr lang="en-US" sz="1000" dirty="0">
              <a:solidFill>
                <a:srgbClr val="FF4519"/>
              </a:solidFill>
              <a:latin typeface="Century Gothic" pitchFamily="34" charset="0"/>
            </a:endParaRPr>
          </a:p>
          <a:p>
            <a:pPr algn="ctr"/>
            <a:r>
              <a:rPr lang="en-US" sz="2000" dirty="0">
                <a:solidFill>
                  <a:srgbClr val="FF4519"/>
                </a:solidFill>
                <a:latin typeface="Century Gothic" pitchFamily="34" charset="0"/>
              </a:rPr>
              <a:t>They call a triangular prism a triangular pyramid, and they call a triangular pyramid a triangular prism.</a:t>
            </a:r>
          </a:p>
          <a:p>
            <a:pPr algn="ctr"/>
            <a:endParaRPr lang="en-US" sz="1000" dirty="0">
              <a:solidFill>
                <a:srgbClr val="FF4519"/>
              </a:solidFill>
              <a:latin typeface="Century Gothic" pitchFamily="34" charset="0"/>
            </a:endParaRPr>
          </a:p>
          <a:p>
            <a:pPr algn="ctr"/>
            <a:r>
              <a:rPr lang="en-US" sz="2000" dirty="0">
                <a:solidFill>
                  <a:srgbClr val="FF4519"/>
                </a:solidFill>
                <a:latin typeface="Century Gothic" pitchFamily="34" charset="0"/>
              </a:rPr>
              <a:t>Let’s avoid that </a:t>
            </a:r>
            <a:r>
              <a:rPr lang="en-US" sz="2000" dirty="0" smtClean="0">
                <a:solidFill>
                  <a:srgbClr val="FF4519"/>
                </a:solidFill>
                <a:latin typeface="Century Gothic" pitchFamily="34" charset="0"/>
              </a:rPr>
              <a:t>mistake now</a:t>
            </a:r>
            <a:r>
              <a:rPr lang="en-US" sz="2000" dirty="0">
                <a:solidFill>
                  <a:srgbClr val="FF4519"/>
                </a:solidFill>
                <a:latin typeface="Century Gothic" pitchFamily="34" charset="0"/>
              </a:rPr>
              <a:t>… What is the difference between a prism and a pyramid?</a:t>
            </a:r>
          </a:p>
          <a:p>
            <a:endParaRPr lang="en-US" sz="1600" dirty="0">
              <a:solidFill>
                <a:srgbClr val="FF451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8" algn="ctr"/>
            <a:endParaRPr lang="en-US" sz="3200" dirty="0" smtClean="0"/>
          </a:p>
          <a:p>
            <a:pPr lvl="8" algn="ctr"/>
            <a:r>
              <a:rPr lang="en-US" sz="3200" dirty="0" smtClean="0"/>
              <a:t>The pyramid only has one base!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000" dirty="0" smtClean="0"/>
              <a:t>The prism </a:t>
            </a:r>
          </a:p>
          <a:p>
            <a:pPr marL="0" indent="0">
              <a:buNone/>
            </a:pPr>
            <a:r>
              <a:rPr lang="en-US" sz="3000" dirty="0" smtClean="0"/>
              <a:t>has two bases!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4267200"/>
            <a:ext cx="2486025" cy="190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68331"/>
            <a:ext cx="17065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486400" y="3200400"/>
            <a:ext cx="6477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7000" y="4572000"/>
            <a:ext cx="457200" cy="12192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62800" y="4343400"/>
            <a:ext cx="8382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36902" y="3513291"/>
            <a:ext cx="1880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0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Parts of a Polyhedron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4519"/>
                </a:solidFill>
              </a:rPr>
              <a:t>Remember: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4519"/>
                </a:solidFill>
              </a:rPr>
              <a:t>A </a:t>
            </a:r>
            <a:r>
              <a:rPr lang="en-US" b="1" i="1" u="sng" dirty="0" smtClean="0">
                <a:solidFill>
                  <a:srgbClr val="FF4519"/>
                </a:solidFill>
              </a:rPr>
              <a:t>polyhedron</a:t>
            </a:r>
            <a:endParaRPr lang="en-US" u="sng" dirty="0" smtClean="0">
              <a:solidFill>
                <a:srgbClr val="FF451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4519"/>
                </a:solidFill>
              </a:rPr>
              <a:t>is a 3D figure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4519"/>
                </a:solidFill>
              </a:rPr>
              <a:t>made up of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4519"/>
                </a:solidFill>
              </a:rPr>
              <a:t>polygons.</a:t>
            </a:r>
            <a:endParaRPr lang="en-US" dirty="0">
              <a:solidFill>
                <a:srgbClr val="FF451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5921086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6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Different Types of Faces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7908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3666782"/>
            <a:ext cx="3084843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4570" y="600075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face that the polyhedron ‘stands on’ is called the </a:t>
            </a:r>
            <a:r>
              <a:rPr lang="en-US" b="1" i="1" u="sng" dirty="0" smtClean="0">
                <a:solidFill>
                  <a:srgbClr val="FF0000"/>
                </a:solidFill>
              </a:rPr>
              <a:t>base</a:t>
            </a:r>
            <a:r>
              <a:rPr lang="en-US" u="sng" dirty="0" smtClean="0">
                <a:solidFill>
                  <a:srgbClr val="FF0000"/>
                </a:solidFill>
              </a:rPr>
              <a:t>.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8770" y="25146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shapes that define the polyhedron are also called bases.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For example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the polyhedron below is called a triangular prism because the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bases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are triangles.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36" y="2362199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Remember that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lateral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means ‘side,’ so the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lateral faces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are the faces on the side of the polyhedron.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4519"/>
                </a:solidFill>
              </a:rPr>
              <a:t>Net</a:t>
            </a:r>
            <a:endParaRPr lang="en-US" dirty="0">
              <a:solidFill>
                <a:srgbClr val="FF451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1993565" cy="19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3775"/>
            <a:ext cx="2835275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267200"/>
            <a:ext cx="7072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FF4519"/>
              </a:solidFill>
              <a:latin typeface="Century Gothic" pitchFamily="34" charset="0"/>
            </a:endParaRPr>
          </a:p>
          <a:p>
            <a:pPr algn="ctr"/>
            <a:r>
              <a:rPr lang="en-US" sz="2800" dirty="0" smtClean="0">
                <a:solidFill>
                  <a:srgbClr val="FF4519"/>
                </a:solidFill>
                <a:latin typeface="Century Gothic" pitchFamily="34" charset="0"/>
              </a:rPr>
              <a:t> A </a:t>
            </a:r>
            <a:r>
              <a:rPr lang="en-US" sz="2800" b="1" i="1" u="sng" dirty="0" smtClean="0">
                <a:solidFill>
                  <a:srgbClr val="FF4519"/>
                </a:solidFill>
                <a:latin typeface="Century Gothic" pitchFamily="34" charset="0"/>
              </a:rPr>
              <a:t>Net</a:t>
            </a:r>
            <a:r>
              <a:rPr lang="en-US" sz="2800" dirty="0" smtClean="0">
                <a:solidFill>
                  <a:srgbClr val="FF4519"/>
                </a:solidFill>
                <a:latin typeface="Century Gothic" pitchFamily="34" charset="0"/>
              </a:rPr>
              <a:t> is how a 3D figure looks when it is unfolded into a 2D shape. </a:t>
            </a:r>
            <a:endParaRPr lang="en-US" sz="2800" dirty="0">
              <a:solidFill>
                <a:srgbClr val="FF4519"/>
              </a:solidFill>
              <a:latin typeface="Century Gothic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76600" y="2362199"/>
            <a:ext cx="2667000" cy="4206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Rectangular Prism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3 Dimensional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Net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6 Faces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12 Edges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8 Vertices</a:t>
            </a:r>
            <a:endParaRPr lang="en-US" sz="2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20691"/>
            <a:ext cx="3886200" cy="213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124200" cy="137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89293"/>
            <a:ext cx="16573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15240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7524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599317"/>
            <a:ext cx="25336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Triangular Prism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FF4519"/>
                </a:solidFill>
              </a:rPr>
              <a:t>3 Dimensional</a:t>
            </a:r>
            <a:endParaRPr lang="en-US" sz="2800" dirty="0">
              <a:solidFill>
                <a:srgbClr val="FF451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4519"/>
                </a:solidFill>
              </a:rPr>
              <a:t>Net</a:t>
            </a:r>
            <a:endParaRPr lang="en-US" sz="2800" dirty="0">
              <a:solidFill>
                <a:srgbClr val="FF451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5 Faces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9 Edges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6 Vertices</a:t>
            </a:r>
            <a:endParaRPr lang="en-US" sz="2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55" y="4320978"/>
            <a:ext cx="2838450" cy="25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70018"/>
            <a:ext cx="24860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19" y="4475018"/>
            <a:ext cx="1686611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" r="14917"/>
          <a:stretch/>
        </p:blipFill>
        <p:spPr bwMode="auto">
          <a:xfrm>
            <a:off x="7063480" y="685799"/>
            <a:ext cx="1913140" cy="13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9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Prism (CUBE)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FF4519"/>
                </a:solidFill>
              </a:rPr>
              <a:t>3 Dimensional</a:t>
            </a:r>
            <a:endParaRPr lang="en-US" sz="2800" dirty="0">
              <a:solidFill>
                <a:srgbClr val="FF451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FF4519"/>
                </a:solidFill>
              </a:rPr>
              <a:t>Net</a:t>
            </a:r>
            <a:endParaRPr lang="en-US" dirty="0">
              <a:solidFill>
                <a:srgbClr val="FF4519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2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6 </a:t>
            </a: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Faces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12 </a:t>
            </a: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Edges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8 </a:t>
            </a: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Vertices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599"/>
            <a:ext cx="1730243" cy="22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828800" cy="137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18764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599"/>
            <a:ext cx="19335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s://encrypted-tbn0.gstatic.com/images?q=tbn:ANd9GcT7jH60vKdi95ePVIoXnZCWpA76TyKH0htzSizP2k4HjzMAWX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5329669"/>
            <a:ext cx="1962786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1295399" y="4674176"/>
            <a:ext cx="1570211" cy="9906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I’m a cube, too! </a:t>
            </a:r>
          </a:p>
          <a:p>
            <a:pPr algn="ctr"/>
            <a:r>
              <a:rPr lang="en-US" sz="1600" i="1" dirty="0" smtClean="0">
                <a:latin typeface="Aharoni" pitchFamily="2" charset="-79"/>
                <a:cs typeface="Aharoni" pitchFamily="2" charset="-79"/>
              </a:rPr>
              <a:t>Ice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i="1" dirty="0" smtClean="0">
                <a:latin typeface="Aharoni" pitchFamily="2" charset="-79"/>
                <a:cs typeface="Aharoni" pitchFamily="2" charset="-79"/>
              </a:rPr>
              <a:t>Cube</a:t>
            </a:r>
            <a:endParaRPr lang="en-US" sz="1600" i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17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incorrect?</a:t>
            </a:r>
            <a:endParaRPr lang="en-US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4163" y="1475837"/>
            <a:ext cx="4475707" cy="563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752600" y="1981200"/>
            <a:ext cx="3581400" cy="1981200"/>
          </a:xfrm>
          <a:prstGeom prst="ellipse">
            <a:avLst/>
          </a:prstGeom>
          <a:noFill/>
          <a:ln>
            <a:solidFill>
              <a:srgbClr val="FF4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Triangular Pyramid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FF4519"/>
                </a:solidFill>
              </a:rPr>
              <a:t>3 Dimensional</a:t>
            </a:r>
            <a:endParaRPr lang="en-US" sz="2800" dirty="0">
              <a:solidFill>
                <a:srgbClr val="FF451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4519"/>
                </a:solidFill>
              </a:rPr>
              <a:t>Net</a:t>
            </a:r>
            <a:endParaRPr lang="en-US" sz="2800" dirty="0">
              <a:solidFill>
                <a:srgbClr val="FF4519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4 Faces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6 Edges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4 Vertices</a:t>
            </a:r>
            <a:endParaRPr lang="en-US" sz="2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16" y="4572000"/>
            <a:ext cx="21050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810125"/>
            <a:ext cx="16954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170981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4291" r="23094" b="1282"/>
          <a:stretch/>
        </p:blipFill>
        <p:spPr bwMode="auto">
          <a:xfrm rot="21375511">
            <a:off x="7132320" y="457200"/>
            <a:ext cx="182880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8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</TotalTime>
  <Words>252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3D Figures and Nets</vt:lpstr>
      <vt:lpstr>Parts of a Polyhedron</vt:lpstr>
      <vt:lpstr>Different Types of Faces</vt:lpstr>
      <vt:lpstr>Net</vt:lpstr>
      <vt:lpstr>Rectangular Prism</vt:lpstr>
      <vt:lpstr>Triangular Prism</vt:lpstr>
      <vt:lpstr>Square Prism (CUBE)</vt:lpstr>
      <vt:lpstr>Which one is incorrect?</vt:lpstr>
      <vt:lpstr>Triangular Pyramid</vt:lpstr>
      <vt:lpstr>Square Pyramid</vt:lpstr>
      <vt:lpstr>Is It a Prism or a Pyramid?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Figures and Nets</dc:title>
  <dc:creator>J Simone</dc:creator>
  <cp:lastModifiedBy>J Simone</cp:lastModifiedBy>
  <cp:revision>18</cp:revision>
  <dcterms:created xsi:type="dcterms:W3CDTF">2013-01-31T05:19:17Z</dcterms:created>
  <dcterms:modified xsi:type="dcterms:W3CDTF">2013-01-31T10:46:54Z</dcterms:modified>
</cp:coreProperties>
</file>